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5" r:id="rId19"/>
    <p:sldId id="274" r:id="rId2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E41F2-9D75-D944-5332-E1EC0FF262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6ACB33-1613-E2B8-874D-F4CD0E2B50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181A95-7FF0-D577-324E-70E110509436}"/>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5" name="Footer Placeholder 4">
            <a:extLst>
              <a:ext uri="{FF2B5EF4-FFF2-40B4-BE49-F238E27FC236}">
                <a16:creationId xmlns:a16="http://schemas.microsoft.com/office/drawing/2014/main" id="{6D88CFC3-B118-73DD-B016-78AD8FB7E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D9641-F547-406A-9FB6-8BEE96A8353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85121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AF2A-B1A7-1773-8392-FFF16D8F29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A831DD-84F9-4305-3429-FC1B9C5DAA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82644-F4FB-A00B-0C1D-7BCD3657803E}"/>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5" name="Footer Placeholder 4">
            <a:extLst>
              <a:ext uri="{FF2B5EF4-FFF2-40B4-BE49-F238E27FC236}">
                <a16:creationId xmlns:a16="http://schemas.microsoft.com/office/drawing/2014/main" id="{218A963F-8EA1-DCE8-7C9C-15AFA3288F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7B5D9B-CE48-7A46-9357-1DC605D504B2}"/>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6991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96F6D5-5C36-C2C1-66E8-792000F1D2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909E6F-CEEC-F3C6-519E-6E82239824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67D27B-99C5-3E83-AD3F-F44769509289}"/>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5" name="Footer Placeholder 4">
            <a:extLst>
              <a:ext uri="{FF2B5EF4-FFF2-40B4-BE49-F238E27FC236}">
                <a16:creationId xmlns:a16="http://schemas.microsoft.com/office/drawing/2014/main" id="{99AFBFA0-E447-A65C-3AFB-DA0FD1899B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90485B-96B2-7AAD-454B-A313BA98819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842977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431A-4105-7D5C-EECF-F9462165D7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B7C329-C416-18E4-93DE-B05309B2C1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B0B3F2-E5DD-9EAB-37A5-0E46F0BDFC6D}"/>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5" name="Footer Placeholder 4">
            <a:extLst>
              <a:ext uri="{FF2B5EF4-FFF2-40B4-BE49-F238E27FC236}">
                <a16:creationId xmlns:a16="http://schemas.microsoft.com/office/drawing/2014/main" id="{20BA2C25-B527-EFAD-F3B4-610E316AE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40F9A1-5428-24D9-3A66-777E8A53B42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30022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2EF8E-3E7A-7489-934E-23AA3DB6FF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FD48FD-7CCF-CFAE-49B5-C88DB98550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94BF3E-8250-CC7B-6EDE-AB43A12E9BFF}"/>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5" name="Footer Placeholder 4">
            <a:extLst>
              <a:ext uri="{FF2B5EF4-FFF2-40B4-BE49-F238E27FC236}">
                <a16:creationId xmlns:a16="http://schemas.microsoft.com/office/drawing/2014/main" id="{1D757896-7E75-A171-A5BA-2AD4683B1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2CFEE-DEB3-BE0F-1424-0D2FB972892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70197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E24F-6404-85F3-425A-8C40C02B22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1C9510-0522-1646-DB57-855482AA1B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40CC9C-BCB7-1F06-4598-85B96EC579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EAB18C-28A9-ABC9-9FC6-4B8BCAF72ED3}"/>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6" name="Footer Placeholder 5">
            <a:extLst>
              <a:ext uri="{FF2B5EF4-FFF2-40B4-BE49-F238E27FC236}">
                <a16:creationId xmlns:a16="http://schemas.microsoft.com/office/drawing/2014/main" id="{3C792E18-F7DC-6399-4515-8E528E9DB6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171944-BFD4-80D8-06D3-F6D1D6DFDDE8}"/>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595095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E0082-D809-1E6D-0E8B-37DE6611CB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1609BE-B4A9-860F-686E-00D73E5E4D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0031D0-46CD-53CC-5381-5BC14FC4EA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30791-708E-17E9-06C9-EC83D66372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37BD8E-DD63-63C3-BEE2-BA9CA55DA7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755719-D017-78D1-8BCE-06881F17484A}"/>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8" name="Footer Placeholder 7">
            <a:extLst>
              <a:ext uri="{FF2B5EF4-FFF2-40B4-BE49-F238E27FC236}">
                <a16:creationId xmlns:a16="http://schemas.microsoft.com/office/drawing/2014/main" id="{35A6E5C5-8736-D467-F962-DF171CDF24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0D3CEF-7BB4-F2AB-DA1D-9DBF7F23659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73151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6F8A8-A094-3B8B-DEE0-3671C042EE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63EDC3-715A-3F1E-A3E3-61B8F9378AE8}"/>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4" name="Footer Placeholder 3">
            <a:extLst>
              <a:ext uri="{FF2B5EF4-FFF2-40B4-BE49-F238E27FC236}">
                <a16:creationId xmlns:a16="http://schemas.microsoft.com/office/drawing/2014/main" id="{F3DFDA54-3025-82E9-3C04-0D168AE89E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D90B53-4F6E-8D3F-6AFC-4AC99E5C28E3}"/>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25535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67BF8D-72D9-2542-8CF4-D2C6F63754D0}"/>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3" name="Footer Placeholder 2">
            <a:extLst>
              <a:ext uri="{FF2B5EF4-FFF2-40B4-BE49-F238E27FC236}">
                <a16:creationId xmlns:a16="http://schemas.microsoft.com/office/drawing/2014/main" id="{C68E4133-8017-8B6A-0AD1-BA0F5C6493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21FAF3-FF64-2D0F-9AA1-BB14939896C9}"/>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33645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7710F-B3D3-3064-D135-3D10C92A28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CF5BE1-B5B9-936E-0493-1DE1FA4E7E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D5AC51-15B8-B557-FC1C-7ED9FF0501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BD11F0-A52D-C3C6-4D9C-B00BDB9AB029}"/>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6" name="Footer Placeholder 5">
            <a:extLst>
              <a:ext uri="{FF2B5EF4-FFF2-40B4-BE49-F238E27FC236}">
                <a16:creationId xmlns:a16="http://schemas.microsoft.com/office/drawing/2014/main" id="{C2FC7011-0285-8682-0D14-CE8E2CB1BE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18724-F4E8-827D-2D29-97B350AB1CC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510986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148BA-0982-8FE4-ECE9-5619933F7A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E72293-C188-C40C-1FBC-B13492E460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4F4B7C-3553-9179-4867-F5540491F8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A33C5A-27DA-F972-D0D3-60CFC430673D}"/>
              </a:ext>
            </a:extLst>
          </p:cNvPr>
          <p:cNvSpPr>
            <a:spLocks noGrp="1"/>
          </p:cNvSpPr>
          <p:nvPr>
            <p:ph type="dt" sz="half" idx="10"/>
          </p:nvPr>
        </p:nvSpPr>
        <p:spPr/>
        <p:txBody>
          <a:bodyPr/>
          <a:lstStyle/>
          <a:p>
            <a:fld id="{E80C50CD-E178-4744-9B35-B2F624D6C5E9}" type="datetimeFigureOut">
              <a:rPr lang="en-US" smtClean="0"/>
              <a:t>3/17/2026</a:t>
            </a:fld>
            <a:endParaRPr lang="en-US"/>
          </a:p>
        </p:txBody>
      </p:sp>
      <p:sp>
        <p:nvSpPr>
          <p:cNvPr id="6" name="Footer Placeholder 5">
            <a:extLst>
              <a:ext uri="{FF2B5EF4-FFF2-40B4-BE49-F238E27FC236}">
                <a16:creationId xmlns:a16="http://schemas.microsoft.com/office/drawing/2014/main" id="{F9D6B217-3A2E-3889-D30F-DE658486F2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05478B-1196-966A-99BC-E1F5C46C641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991071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0ACD4E-2D74-BA0C-FA58-CF9FED4E4D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285314-4062-8857-EBF9-A57A74C0D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7F62F3-3698-300A-7F0D-812ADEA591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0C50CD-E178-4744-9B35-B2F624D6C5E9}" type="datetimeFigureOut">
              <a:rPr lang="en-US" smtClean="0"/>
              <a:pPr/>
              <a:t>3/17/2026</a:t>
            </a:fld>
            <a:endParaRPr lang="en-US"/>
          </a:p>
        </p:txBody>
      </p:sp>
      <p:sp>
        <p:nvSpPr>
          <p:cNvPr id="5" name="Footer Placeholder 4">
            <a:extLst>
              <a:ext uri="{FF2B5EF4-FFF2-40B4-BE49-F238E27FC236}">
                <a16:creationId xmlns:a16="http://schemas.microsoft.com/office/drawing/2014/main" id="{AB25B560-CEB2-64F0-74BA-BA2F68E53F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7E688606-9774-0FD7-57BB-DBD064AC5C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26081868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7DDB-7B2F-79C4-37DC-E7DAC13614D2}"/>
              </a:ext>
            </a:extLst>
          </p:cNvPr>
          <p:cNvSpPr>
            <a:spLocks noGrp="1"/>
          </p:cNvSpPr>
          <p:nvPr>
            <p:ph type="ctrTitle"/>
          </p:nvPr>
        </p:nvSpPr>
        <p:spPr>
          <a:xfrm>
            <a:off x="90435" y="0"/>
            <a:ext cx="12192000" cy="807442"/>
          </a:xfrm>
        </p:spPr>
        <p:txBody>
          <a:bodyPr>
            <a:normAutofit fontScale="90000"/>
          </a:bodyPr>
          <a:lstStyle/>
          <a:p>
            <a:r>
              <a:rPr lang="en-US" sz="54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Perennity of Confucius’ Teachings</a:t>
            </a:r>
            <a:endParaRPr lang="en-US" sz="5400"/>
          </a:p>
        </p:txBody>
      </p:sp>
      <p:sp>
        <p:nvSpPr>
          <p:cNvPr id="3" name="Subtitle 2">
            <a:extLst>
              <a:ext uri="{FF2B5EF4-FFF2-40B4-BE49-F238E27FC236}">
                <a16:creationId xmlns:a16="http://schemas.microsoft.com/office/drawing/2014/main" id="{1C5983DF-5B4B-5C67-7D87-FC3C5B3FC049}"/>
              </a:ext>
            </a:extLst>
          </p:cNvPr>
          <p:cNvSpPr>
            <a:spLocks noGrp="1"/>
          </p:cNvSpPr>
          <p:nvPr>
            <p:ph type="subTitle" idx="1"/>
          </p:nvPr>
        </p:nvSpPr>
        <p:spPr>
          <a:xfrm>
            <a:off x="90435" y="4164745"/>
            <a:ext cx="4451420" cy="688608"/>
          </a:xfrm>
        </p:spPr>
        <p:txBody>
          <a:bodyPr/>
          <a:lstStyle/>
          <a:p>
            <a:r>
              <a:rPr lang="ro-RO" sz="2000" b="1">
                <a:latin typeface="Times New Roman" panose="02020603050405020304" pitchFamily="18" charset="0"/>
                <a:cs typeface="Times New Roman" panose="02020603050405020304" pitchFamily="18" charset="0"/>
              </a:rPr>
              <a:t>Prof. Dr. Eng. Ecaterina Andronescu</a:t>
            </a:r>
            <a:endParaRPr lang="en-US" sz="2000" b="1">
              <a:latin typeface="Times New Roman" panose="02020603050405020304" pitchFamily="18" charset="0"/>
              <a:cs typeface="Times New Roman" panose="02020603050405020304" pitchFamily="18" charset="0"/>
            </a:endParaRPr>
          </a:p>
          <a:p>
            <a:endParaRPr lang="en-US"/>
          </a:p>
        </p:txBody>
      </p:sp>
      <p:sp>
        <p:nvSpPr>
          <p:cNvPr id="4" name="TextBox 3">
            <a:extLst>
              <a:ext uri="{FF2B5EF4-FFF2-40B4-BE49-F238E27FC236}">
                <a16:creationId xmlns:a16="http://schemas.microsoft.com/office/drawing/2014/main" id="{650B4AF6-A63F-8F10-FF24-A1F24378B04A}"/>
              </a:ext>
            </a:extLst>
          </p:cNvPr>
          <p:cNvSpPr txBox="1"/>
          <p:nvPr/>
        </p:nvSpPr>
        <p:spPr>
          <a:xfrm>
            <a:off x="5673427" y="5050083"/>
            <a:ext cx="6390752" cy="1477328"/>
          </a:xfrm>
          <a:prstGeom prst="rect">
            <a:avLst/>
          </a:prstGeom>
          <a:noFill/>
        </p:spPr>
        <p:txBody>
          <a:bodyPr wrap="square" rtlCol="0">
            <a:spAutoFit/>
          </a:bodyPr>
          <a:lstStyle/>
          <a:p>
            <a:pPr algn="just"/>
            <a:r>
              <a:rPr lang="en-US">
                <a:latin typeface="Times New Roman" panose="02020603050405020304" pitchFamily="18" charset="0"/>
                <a:cs typeface="Times New Roman" panose="02020603050405020304" pitchFamily="18" charset="0"/>
              </a:rPr>
              <a:t>“Confucianism seeks no other goal for man than to perfect his humanity by fulfilling his duties according to what is true and just: a father must be a father, a son must be a son</a:t>
            </a:r>
            <a:r>
              <a:rPr lang="ro-RO">
                <a:latin typeface="Times New Roman" panose="02020603050405020304" pitchFamily="18" charset="0"/>
                <a:cs typeface="Times New Roman" panose="02020603050405020304" pitchFamily="18" charset="0"/>
              </a:rPr>
              <a:t>.</a:t>
            </a:r>
            <a:r>
              <a:rPr lang="en-US">
                <a:latin typeface="Times New Roman" panose="02020603050405020304" pitchFamily="18" charset="0"/>
                <a:cs typeface="Times New Roman" panose="02020603050405020304" pitchFamily="18" charset="0"/>
              </a:rPr>
              <a:t>”</a:t>
            </a:r>
            <a:endParaRPr lang="ro-RO">
              <a:latin typeface="Times New Roman" panose="02020603050405020304" pitchFamily="18" charset="0"/>
              <a:cs typeface="Times New Roman" panose="02020603050405020304" pitchFamily="18" charset="0"/>
            </a:endParaRPr>
          </a:p>
          <a:p>
            <a:pPr algn="just"/>
            <a:endParaRPr lang="ro-RO">
              <a:latin typeface="Times New Roman" panose="02020603050405020304" pitchFamily="18" charset="0"/>
              <a:cs typeface="Times New Roman" panose="02020603050405020304" pitchFamily="18" charset="0"/>
            </a:endParaRPr>
          </a:p>
          <a:p>
            <a:pPr algn="r"/>
            <a:r>
              <a:rPr lang="ro-RO">
                <a:latin typeface="Times New Roman" panose="02020603050405020304" pitchFamily="18" charset="0"/>
                <a:cs typeface="Times New Roman" panose="02020603050405020304" pitchFamily="18" charset="0"/>
              </a:rPr>
              <a:t>Mircea Eliade, Ioan P. Culianu</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4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Lun yu ji jie : Juan 3-5, 7-10 - Volume 1 | Library of Congress">
            <a:extLst>
              <a:ext uri="{FF2B5EF4-FFF2-40B4-BE49-F238E27FC236}">
                <a16:creationId xmlns:a16="http://schemas.microsoft.com/office/drawing/2014/main" id="{0DDF793A-2B35-0EB1-025B-9AC47FE976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9"/>
          <a:stretch>
            <a:fillRect/>
          </a:stretch>
        </p:blipFill>
        <p:spPr bwMode="auto">
          <a:xfrm>
            <a:off x="-1875044" y="-147474"/>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0DAE2E4-78BC-A364-A3AA-34C7EBB89622}"/>
              </a:ext>
            </a:extLst>
          </p:cNvPr>
          <p:cNvSpPr>
            <a:spLocks noGrp="1"/>
          </p:cNvSpPr>
          <p:nvPr>
            <p:ph type="title"/>
          </p:nvPr>
        </p:nvSpPr>
        <p:spPr>
          <a:xfrm>
            <a:off x="8082116" y="1"/>
            <a:ext cx="4031226" cy="1128610"/>
          </a:xfrm>
        </p:spPr>
        <p:txBody>
          <a:bodyPr>
            <a:normAutofit fontScale="90000"/>
          </a:bodyPr>
          <a:lstStyle/>
          <a:p>
            <a:pPr algn="ctr"/>
            <a:r>
              <a:rPr lang="ro-RO"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Confucius School</a:t>
            </a:r>
            <a:br>
              <a:rPr lang="ro-RO"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Confucius, the creator of the first private school in China, and around the world</a:t>
            </a:r>
            <a:br>
              <a:rPr lang="it-IT" sz="19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19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4CC9B9A-AF79-40C1-3154-92601A29C3D8}"/>
              </a:ext>
            </a:extLst>
          </p:cNvPr>
          <p:cNvSpPr>
            <a:spLocks noGrp="1"/>
          </p:cNvSpPr>
          <p:nvPr>
            <p:ph idx="1"/>
          </p:nvPr>
        </p:nvSpPr>
        <p:spPr>
          <a:xfrm>
            <a:off x="7890437" y="1128612"/>
            <a:ext cx="4849284" cy="4888730"/>
          </a:xfrm>
        </p:spPr>
        <p:txBody>
          <a:bodyPr>
            <a:normAutofit/>
          </a:bodyPr>
          <a:lstStyle/>
          <a:p>
            <a:pPr algn="just"/>
            <a:r>
              <a:rPr lang="en-US" sz="1600" b="1" dirty="0">
                <a:latin typeface="Times New Roman" panose="02020603050405020304" pitchFamily="18" charset="0"/>
                <a:cs typeface="Times New Roman" panose="02020603050405020304" pitchFamily="18" charset="0"/>
              </a:rPr>
              <a:t>Life experience and accumulated knowledge do not lead him to stop learning, but he considers it a necessity to share his teachings with his disciples;</a:t>
            </a:r>
          </a:p>
          <a:p>
            <a:pPr algn="just"/>
            <a:r>
              <a:rPr lang="en-US" sz="1600" b="1" dirty="0">
                <a:latin typeface="Times New Roman" panose="02020603050405020304" pitchFamily="18" charset="0"/>
                <a:cs typeface="Times New Roman" panose="02020603050405020304" pitchFamily="18" charset="0"/>
              </a:rPr>
              <a:t>He organizes a school of traditional teaching that would improve the decline of morality in society;</a:t>
            </a:r>
          </a:p>
          <a:p>
            <a:pPr algn="just"/>
            <a:r>
              <a:rPr lang="en-US" sz="1600" b="1" dirty="0">
                <a:latin typeface="Times New Roman" panose="02020603050405020304" pitchFamily="18" charset="0"/>
                <a:cs typeface="Times New Roman" panose="02020603050405020304" pitchFamily="18" charset="0"/>
              </a:rPr>
              <a:t>The school was opened, according to historical data, in 522 BC, when Confucius was 30 years old;</a:t>
            </a:r>
          </a:p>
          <a:p>
            <a:pPr algn="just"/>
            <a:r>
              <a:rPr lang="en-US" sz="1600" b="1" dirty="0">
                <a:latin typeface="Times New Roman" panose="02020603050405020304" pitchFamily="18" charset="0"/>
                <a:cs typeface="Times New Roman" panose="02020603050405020304" pitchFamily="18" charset="0"/>
              </a:rPr>
              <a:t>The school opens in his own home; </a:t>
            </a:r>
          </a:p>
          <a:p>
            <a:pPr algn="just"/>
            <a:r>
              <a:rPr lang="en-US" sz="1600" b="1" dirty="0">
                <a:latin typeface="Times New Roman" panose="02020603050405020304" pitchFamily="18" charset="0"/>
                <a:cs typeface="Times New Roman" panose="02020603050405020304" pitchFamily="18" charset="0"/>
              </a:rPr>
              <a:t>Students aged between 15-50; </a:t>
            </a:r>
          </a:p>
          <a:p>
            <a:pPr algn="just"/>
            <a:r>
              <a:rPr lang="en-US" sz="1600" b="1" dirty="0">
                <a:latin typeface="Times New Roman" panose="02020603050405020304" pitchFamily="18" charset="0"/>
                <a:cs typeface="Times New Roman" panose="02020603050405020304" pitchFamily="18" charset="0"/>
              </a:rPr>
              <a:t>The school becomes famous, and the number of students also increases from neighboring principalities;</a:t>
            </a:r>
          </a:p>
          <a:p>
            <a:pPr algn="just"/>
            <a:r>
              <a:rPr lang="en-US" sz="1600" b="1" dirty="0">
                <a:latin typeface="Times New Roman" panose="02020603050405020304" pitchFamily="18" charset="0"/>
                <a:cs typeface="Times New Roman" panose="02020603050405020304" pitchFamily="18" charset="0"/>
              </a:rPr>
              <a:t>Essentially, and as a world priority, the Confucius school was open to all who wanted to study without discrimination based on social status, and treated nobles and the poor equally</a:t>
            </a:r>
          </a:p>
          <a:p>
            <a:endParaRPr lang="en-US" sz="1000" dirty="0"/>
          </a:p>
        </p:txBody>
      </p:sp>
    </p:spTree>
    <p:extLst>
      <p:ext uri="{BB962C8B-B14F-4D97-AF65-F5344CB8AC3E}">
        <p14:creationId xmlns:p14="http://schemas.microsoft.com/office/powerpoint/2010/main" val="2974446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8194" name="Picture 2" descr="Confucius and the Qin">
            <a:extLst>
              <a:ext uri="{FF2B5EF4-FFF2-40B4-BE49-F238E27FC236}">
                <a16:creationId xmlns:a16="http://schemas.microsoft.com/office/drawing/2014/main" id="{4B695FB2-1988-83BB-972F-045AD4A1A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008" b="1"/>
          <a:stretch>
            <a:fillRect/>
          </a:stretch>
        </p:blipFill>
        <p:spPr bwMode="auto">
          <a:xfrm>
            <a:off x="0" y="10"/>
            <a:ext cx="7659329" cy="6857990"/>
          </a:xfrm>
          <a:prstGeom prst="rect">
            <a:avLst/>
          </a:prstGeom>
          <a:noFill/>
          <a:extLst>
            <a:ext uri="{909E8E84-426E-40DD-AFC4-6F175D3DCCD1}">
              <a14:hiddenFill xmlns:a14="http://schemas.microsoft.com/office/drawing/2010/main">
                <a:solidFill>
                  <a:srgbClr val="FFFFFF"/>
                </a:solidFill>
              </a14:hiddenFill>
            </a:ext>
          </a:extLst>
        </p:spPr>
      </p:pic>
      <p:sp>
        <p:nvSpPr>
          <p:cNvPr id="8208" name="Freeform: Shape 8207">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8210" name="Freeform: Shape 8209">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8212" name="Freeform: Shape 8211">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08187025-80F0-DE9A-5090-A1613DDC987A}"/>
              </a:ext>
            </a:extLst>
          </p:cNvPr>
          <p:cNvSpPr>
            <a:spLocks noGrp="1"/>
          </p:cNvSpPr>
          <p:nvPr>
            <p:ph type="title"/>
          </p:nvPr>
        </p:nvSpPr>
        <p:spPr>
          <a:xfrm>
            <a:off x="8370518" y="78659"/>
            <a:ext cx="3731159" cy="599768"/>
          </a:xfrm>
        </p:spPr>
        <p:txBody>
          <a:bodyPr anchor="b">
            <a:normAutofit/>
          </a:bodyPr>
          <a:lstStyle/>
          <a:p>
            <a:pPr algn="ctr"/>
            <a:r>
              <a:rPr lang="ro-RO" sz="3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Confucius School</a:t>
            </a:r>
            <a:endParaRPr lang="en-US"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57C5AD5-C0A8-71CB-538B-3D325598D2C9}"/>
              </a:ext>
            </a:extLst>
          </p:cNvPr>
          <p:cNvSpPr>
            <a:spLocks noGrp="1"/>
          </p:cNvSpPr>
          <p:nvPr>
            <p:ph idx="1"/>
          </p:nvPr>
        </p:nvSpPr>
        <p:spPr>
          <a:xfrm>
            <a:off x="7633121" y="757086"/>
            <a:ext cx="5205951" cy="5776551"/>
          </a:xfrm>
        </p:spPr>
        <p:txBody>
          <a:bodyPr>
            <a:normAutofit fontScale="92500" lnSpcReduction="10000"/>
          </a:bodyPr>
          <a:lstStyle/>
          <a:p>
            <a:pPr marL="0" indent="0" algn="just">
              <a:buNone/>
            </a:pPr>
            <a:r>
              <a:rPr lang="en-US" sz="2100" b="1" dirty="0">
                <a:latin typeface="Times New Roman" panose="02020603050405020304" pitchFamily="18" charset="0"/>
                <a:cs typeface="Times New Roman" panose="02020603050405020304" pitchFamily="18" charset="0"/>
              </a:rPr>
              <a:t>Professor Confucius was gentle, benevolent, modest, and tolerant, say the books about his.</a:t>
            </a:r>
          </a:p>
          <a:p>
            <a:pPr marL="0" indent="0" algn="just">
              <a:buNone/>
            </a:pPr>
            <a:endParaRPr lang="en-US" sz="2100" b="1" dirty="0">
              <a:latin typeface="Times New Roman" panose="02020603050405020304" pitchFamily="18" charset="0"/>
              <a:cs typeface="Times New Roman" panose="02020603050405020304" pitchFamily="18" charset="0"/>
            </a:endParaRPr>
          </a:p>
          <a:p>
            <a:pPr algn="just"/>
            <a:r>
              <a:rPr lang="en-US" sz="2100" b="1" dirty="0">
                <a:latin typeface="Times New Roman" panose="02020603050405020304" pitchFamily="18" charset="0"/>
                <a:cs typeface="Times New Roman" panose="02020603050405020304" pitchFamily="18" charset="0"/>
              </a:rPr>
              <a:t>What was taught at the school of Confucius</a:t>
            </a:r>
            <a:r>
              <a:rPr lang="en-US" sz="2100" dirty="0">
                <a:latin typeface="Times New Roman" panose="02020603050405020304" pitchFamily="18" charset="0"/>
                <a:cs typeface="Times New Roman" panose="02020603050405020304" pitchFamily="18" charset="0"/>
              </a:rPr>
              <a:t>: </a:t>
            </a:r>
            <a:endParaRPr lang="ro-RO" sz="2100" dirty="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Respect for parents and ancestors;</a:t>
            </a:r>
          </a:p>
          <a:p>
            <a:pPr marL="514350" indent="-514350" algn="just">
              <a:buFont typeface="+mj-lt"/>
              <a:buAutoNum type="arabicPeriod"/>
            </a:pPr>
            <a:r>
              <a:rPr lang="en-US" sz="2100" dirty="0">
                <a:latin typeface="Times New Roman" panose="02020603050405020304" pitchFamily="18" charset="0"/>
                <a:cs typeface="Times New Roman" panose="02020603050405020304" pitchFamily="18" charset="0"/>
              </a:rPr>
              <a:t>About the superior Man </a:t>
            </a:r>
            <a:r>
              <a:rPr lang="en-US" sz="2100" dirty="0">
                <a:latin typeface="Times New Roman" panose="02020603050405020304" pitchFamily="18" charset="0"/>
                <a:cs typeface="Times New Roman" panose="02020603050405020304" pitchFamily="18" charset="0"/>
                <a:sym typeface="Wingdings" panose="05000000000000000000" pitchFamily="2" charset="2"/>
              </a:rPr>
              <a:t></a:t>
            </a:r>
            <a:r>
              <a:rPr lang="ro-RO" sz="2100" dirty="0">
                <a:latin typeface="Times New Roman" panose="02020603050405020304" pitchFamily="18" charset="0"/>
                <a:cs typeface="Times New Roman" panose="02020603050405020304" pitchFamily="18" charset="0"/>
              </a:rPr>
              <a:t> </a:t>
            </a:r>
            <a:r>
              <a:rPr lang="en-US" sz="2100" dirty="0">
                <a:latin typeface="Times New Roman" panose="02020603050405020304" pitchFamily="18" charset="0"/>
                <a:cs typeface="Times New Roman" panose="02020603050405020304" pitchFamily="18" charset="0"/>
              </a:rPr>
              <a:t>who first acts, and deeds speak of him;</a:t>
            </a: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Respect for others</a:t>
            </a:r>
            <a:r>
              <a:rPr lang="en-US" sz="2100" dirty="0">
                <a:latin typeface="Times New Roman" panose="02020603050405020304" pitchFamily="18" charset="0"/>
                <a:cs typeface="Times New Roman" panose="02020603050405020304" pitchFamily="18" charset="0"/>
              </a:rPr>
              <a:t>, without insults and without offenses;</a:t>
            </a: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A man must be tireless in work and moderate in speech;</a:t>
            </a:r>
            <a:endParaRPr lang="ro-RO" sz="2100" b="1" dirty="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ro-RO" sz="2100" dirty="0">
                <a:latin typeface="Times New Roman" panose="02020603050405020304" pitchFamily="18" charset="0"/>
                <a:cs typeface="Times New Roman" panose="02020603050405020304" pitchFamily="18" charset="0"/>
              </a:rPr>
              <a:t>About learning and thinking</a:t>
            </a:r>
            <a:r>
              <a:rPr lang="en-US" sz="2100" dirty="0">
                <a:latin typeface="Times New Roman" panose="02020603050405020304" pitchFamily="18" charset="0"/>
                <a:cs typeface="Times New Roman" panose="02020603050405020304" pitchFamily="18" charset="0"/>
              </a:rPr>
              <a:t>;</a:t>
            </a:r>
            <a:endParaRPr lang="ro-RO" sz="2100" dirty="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Impartiality in words and deeds;</a:t>
            </a:r>
            <a:endParaRPr lang="ro-RO" sz="2100" b="1" dirty="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About virtue and its social role</a:t>
            </a:r>
            <a:r>
              <a:rPr lang="en-US" sz="2100" dirty="0">
                <a:latin typeface="Times New Roman" panose="02020603050405020304" pitchFamily="18" charset="0"/>
                <a:cs typeface="Times New Roman" panose="02020603050405020304" pitchFamily="18" charset="0"/>
              </a:rPr>
              <a:t>;</a:t>
            </a:r>
          </a:p>
          <a:p>
            <a:pPr marL="514350" indent="-514350" algn="just">
              <a:buFont typeface="+mj-lt"/>
              <a:buAutoNum type="arabicPeriod"/>
            </a:pPr>
            <a:r>
              <a:rPr lang="en-US" sz="2100" b="1" dirty="0">
                <a:latin typeface="Times New Roman" panose="02020603050405020304" pitchFamily="18" charset="0"/>
                <a:cs typeface="Times New Roman" panose="02020603050405020304" pitchFamily="18" charset="0"/>
              </a:rPr>
              <a:t>Harmony – without which order is disturbed, nothing can be built;</a:t>
            </a:r>
          </a:p>
          <a:p>
            <a:pPr marL="514350" lvl="0" indent="-514350" algn="just">
              <a:buFont typeface="+mj-lt"/>
              <a:buAutoNum type="arabicPeriod"/>
            </a:pPr>
            <a:r>
              <a:rPr lang="en-US" sz="2100" b="1" dirty="0">
                <a:latin typeface="Times New Roman" panose="02020603050405020304" pitchFamily="18" charset="0"/>
                <a:cs typeface="Times New Roman" panose="02020603050405020304" pitchFamily="18" charset="0"/>
              </a:rPr>
              <a:t>About the poor and worthy. About the rich and unbridled in pride.</a:t>
            </a:r>
          </a:p>
          <a:p>
            <a:endParaRPr lang="en-US" sz="700" dirty="0"/>
          </a:p>
        </p:txBody>
      </p:sp>
    </p:spTree>
    <p:extLst>
      <p:ext uri="{BB962C8B-B14F-4D97-AF65-F5344CB8AC3E}">
        <p14:creationId xmlns:p14="http://schemas.microsoft.com/office/powerpoint/2010/main" val="791273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4B315A4-FEFF-87C4-F75B-0F417969069C}"/>
              </a:ext>
            </a:extLst>
          </p:cNvPr>
          <p:cNvPicPr>
            <a:picLocks noChangeAspect="1"/>
          </p:cNvPicPr>
          <p:nvPr/>
        </p:nvPicPr>
        <p:blipFill>
          <a:blip r:embed="rId2">
            <a:alphaModFix amt="60000"/>
          </a:blip>
          <a:srcRect b="15730"/>
          <a:stretch>
            <a:fill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F693A76A-B9F1-12D1-9304-896EE24FB053}"/>
              </a:ext>
            </a:extLst>
          </p:cNvPr>
          <p:cNvSpPr>
            <a:spLocks noGrp="1"/>
          </p:cNvSpPr>
          <p:nvPr>
            <p:ph type="title"/>
          </p:nvPr>
        </p:nvSpPr>
        <p:spPr>
          <a:xfrm>
            <a:off x="838199" y="557189"/>
            <a:ext cx="5155263" cy="5571899"/>
          </a:xfrm>
        </p:spPr>
        <p:txBody>
          <a:bodyPr>
            <a:normAutofit/>
          </a:bodyPr>
          <a:lstStyle/>
          <a:p>
            <a:pPr algn="ctr"/>
            <a:r>
              <a:rPr lang="ro-RO">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Confucius School</a:t>
            </a:r>
            <a:endParaRPr lang="en-US">
              <a:solidFill>
                <a:srgbClr val="FFFFFF"/>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64EF99A-9929-6721-CCFB-081E496F045A}"/>
              </a:ext>
            </a:extLst>
          </p:cNvPr>
          <p:cNvSpPr>
            <a:spLocks noGrp="1"/>
          </p:cNvSpPr>
          <p:nvPr>
            <p:ph idx="1"/>
          </p:nvPr>
        </p:nvSpPr>
        <p:spPr>
          <a:xfrm>
            <a:off x="6067556" y="930815"/>
            <a:ext cx="6124444" cy="5571899"/>
          </a:xfrm>
        </p:spPr>
        <p:txBody>
          <a:bodyPr anchor="ctr">
            <a:normAutofit/>
          </a:bodyPr>
          <a:lstStyle/>
          <a:p>
            <a:pPr marL="514350" indent="-514350" algn="just">
              <a:buFont typeface="+mj-lt"/>
              <a:buAutoNum type="arabicPeriod" startAt="10"/>
            </a:pPr>
            <a:r>
              <a:rPr lang="ro-RO" sz="2000" b="1" dirty="0">
                <a:solidFill>
                  <a:schemeClr val="bg1"/>
                </a:solidFill>
                <a:latin typeface="Times New Roman" panose="02020603050405020304" pitchFamily="18" charset="0"/>
                <a:cs typeface="Times New Roman" panose="02020603050405020304" pitchFamily="18" charset="0"/>
              </a:rPr>
              <a:t>What does knowledge mean</a:t>
            </a:r>
            <a:r>
              <a:rPr lang="en-US" sz="2000" b="1" dirty="0">
                <a:solidFill>
                  <a:schemeClr val="bg1"/>
                </a:solidFill>
                <a:latin typeface="Times New Roman" panose="02020603050405020304" pitchFamily="18" charset="0"/>
                <a:cs typeface="Times New Roman" panose="02020603050405020304" pitchFamily="18" charset="0"/>
              </a:rPr>
              <a:t>;</a:t>
            </a: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Justice for yourself and for your fellow men;</a:t>
            </a: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On the elevation of the just, good, and learned, and on the teaching of the unskilled;</a:t>
            </a: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On righteous deeds and courage;</a:t>
            </a: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Appropriate conduct, loyalty to one's country and people, what is said must be done;</a:t>
            </a: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The Virtue of Humanity;</a:t>
            </a:r>
            <a:endParaRPr lang="ro-RO" sz="2000" b="1" dirty="0">
              <a:solidFill>
                <a:schemeClr val="bg1"/>
              </a:solidFill>
              <a:latin typeface="Times New Roman" panose="02020603050405020304" pitchFamily="18" charset="0"/>
              <a:cs typeface="Times New Roman" panose="02020603050405020304" pitchFamily="18" charset="0"/>
            </a:endParaRP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Governance with virtue, laws, and through music;</a:t>
            </a:r>
            <a:endParaRPr lang="ro-RO" sz="2000" b="1" dirty="0">
              <a:solidFill>
                <a:schemeClr val="bg1"/>
              </a:solidFill>
              <a:latin typeface="Times New Roman" panose="02020603050405020304" pitchFamily="18" charset="0"/>
              <a:cs typeface="Times New Roman" panose="02020603050405020304" pitchFamily="18" charset="0"/>
            </a:endParaRPr>
          </a:p>
          <a:p>
            <a:pPr marL="51435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To be poor and not to blaspheme, to be rich and not to be proud;</a:t>
            </a:r>
          </a:p>
          <a:p>
            <a:pPr marL="514350" lvl="0" indent="-514350" algn="just">
              <a:buFont typeface="+mj-lt"/>
              <a:buAutoNum type="arabicPeriod" startAt="10"/>
            </a:pPr>
            <a:r>
              <a:rPr lang="en-US" sz="2000" b="1" dirty="0">
                <a:solidFill>
                  <a:schemeClr val="bg1"/>
                </a:solidFill>
                <a:latin typeface="Times New Roman" panose="02020603050405020304" pitchFamily="18" charset="0"/>
                <a:cs typeface="Times New Roman" panose="02020603050405020304" pitchFamily="18" charset="0"/>
              </a:rPr>
              <a:t>On the instruction of the order without imposition.</a:t>
            </a:r>
          </a:p>
          <a:p>
            <a:pPr marL="514350" lvl="0" indent="-514350">
              <a:buFont typeface="+mj-lt"/>
              <a:buAutoNum type="arabicPeriod" startAt="10"/>
            </a:pPr>
            <a:endParaRPr lang="en-US" sz="2000" b="1" dirty="0">
              <a:solidFill>
                <a:schemeClr val="bg1"/>
              </a:solidFill>
            </a:endParaRPr>
          </a:p>
          <a:p>
            <a:endParaRPr lang="en-US" sz="2000" dirty="0">
              <a:solidFill>
                <a:srgbClr val="FFFFFF"/>
              </a:solidFill>
            </a:endParaRPr>
          </a:p>
        </p:txBody>
      </p:sp>
    </p:spTree>
    <p:extLst>
      <p:ext uri="{BB962C8B-B14F-4D97-AF65-F5344CB8AC3E}">
        <p14:creationId xmlns:p14="http://schemas.microsoft.com/office/powerpoint/2010/main" val="610821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344E0-02E4-4CB8-80A4-E1945E2FAFA2}"/>
              </a:ext>
            </a:extLst>
          </p:cNvPr>
          <p:cNvSpPr>
            <a:spLocks noGrp="1"/>
          </p:cNvSpPr>
          <p:nvPr>
            <p:ph type="title"/>
          </p:nvPr>
        </p:nvSpPr>
        <p:spPr>
          <a:xfrm>
            <a:off x="7731802" y="999620"/>
            <a:ext cx="4038600" cy="750522"/>
          </a:xfrm>
        </p:spPr>
        <p:txBody>
          <a:bodyPr anchor="t">
            <a:normAutofit/>
          </a:bodyPr>
          <a:lstStyle/>
          <a:p>
            <a:pPr algn="ctr"/>
            <a:r>
              <a:rPr lang="ro-RO"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Confucius School</a:t>
            </a:r>
            <a:endParaRPr lang="en-US" sz="3200">
              <a:effectLst>
                <a:outerShdw blurRad="38100" dist="38100" dir="2700000" algn="tl">
                  <a:srgbClr val="000000">
                    <a:alpha val="43137"/>
                  </a:srgbClr>
                </a:outerShdw>
              </a:effectLst>
            </a:endParaRPr>
          </a:p>
        </p:txBody>
      </p:sp>
      <p:pic>
        <p:nvPicPr>
          <p:cNvPr id="10242" name="Picture 2" descr="Big Thinker: Confucius - The Ethics Centre Article">
            <a:extLst>
              <a:ext uri="{FF2B5EF4-FFF2-40B4-BE49-F238E27FC236}">
                <a16:creationId xmlns:a16="http://schemas.microsoft.com/office/drawing/2014/main" id="{D78E773D-7DD9-4837-380F-EB3E54B56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135" r="30176"/>
          <a:stretch>
            <a:fillRect/>
          </a:stretch>
        </p:blipFill>
        <p:spPr bwMode="auto">
          <a:xfrm>
            <a:off x="-9886" y="10"/>
            <a:ext cx="7572605"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0247" name="Straight Connector 10246">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ACEABD-8602-E1E9-4ACF-2D21CD7B3AA7}"/>
              </a:ext>
            </a:extLst>
          </p:cNvPr>
          <p:cNvSpPr>
            <a:spLocks noGrp="1"/>
          </p:cNvSpPr>
          <p:nvPr>
            <p:ph idx="1"/>
          </p:nvPr>
        </p:nvSpPr>
        <p:spPr>
          <a:xfrm>
            <a:off x="7562719" y="2543364"/>
            <a:ext cx="4629281" cy="3599019"/>
          </a:xfrm>
        </p:spPr>
        <p:txBody>
          <a:bodyPr>
            <a:normAutofit/>
          </a:bodyPr>
          <a:lstStyle/>
          <a:p>
            <a:pPr marL="514350" lvl="0" indent="-514350" algn="just">
              <a:buFont typeface="+mj-lt"/>
              <a:buAutoNum type="arabicPeriod" startAt="19"/>
            </a:pPr>
            <a:r>
              <a:rPr lang="en-US" sz="1800" b="1" dirty="0">
                <a:latin typeface="Times New Roman" panose="02020603050405020304" pitchFamily="18" charset="0"/>
                <a:cs typeface="Times New Roman" panose="02020603050405020304" pitchFamily="18" charset="0"/>
              </a:rPr>
              <a:t>How laws are made:</a:t>
            </a:r>
          </a:p>
          <a:p>
            <a:pPr marL="806450" lvl="0" indent="-452438" algn="just">
              <a:buFont typeface="+mj-lt"/>
              <a:buAutoNum type="alphaLcPeriod"/>
            </a:pPr>
            <a:r>
              <a:rPr lang="en-US" sz="1800" dirty="0">
                <a:latin typeface="Times New Roman" panose="02020603050405020304" pitchFamily="18" charset="0"/>
                <a:cs typeface="Times New Roman" panose="02020603050405020304" pitchFamily="18" charset="0"/>
              </a:rPr>
              <a:t>Official X composed it</a:t>
            </a:r>
          </a:p>
          <a:p>
            <a:pPr marL="806450" lvl="0" indent="-452438" algn="just">
              <a:buFont typeface="+mj-lt"/>
              <a:buAutoNum type="alphaLcPeriod"/>
            </a:pPr>
            <a:r>
              <a:rPr lang="en-US" sz="1800" dirty="0">
                <a:latin typeface="Times New Roman" panose="02020603050405020304" pitchFamily="18" charset="0"/>
                <a:cs typeface="Times New Roman" panose="02020603050405020304" pitchFamily="18" charset="0"/>
              </a:rPr>
              <a:t>Official Y researched and consulted i</a:t>
            </a:r>
            <a:r>
              <a:rPr lang="ro-RO" sz="1800" dirty="0">
                <a:latin typeface="Times New Roman" panose="02020603050405020304" pitchFamily="18" charset="0"/>
                <a:cs typeface="Times New Roman" panose="02020603050405020304" pitchFamily="18" charset="0"/>
              </a:rPr>
              <a:t>t</a:t>
            </a:r>
            <a:endParaRPr lang="en-US" sz="1800" dirty="0">
              <a:latin typeface="Times New Roman" panose="02020603050405020304" pitchFamily="18" charset="0"/>
              <a:cs typeface="Times New Roman" panose="02020603050405020304" pitchFamily="18" charset="0"/>
            </a:endParaRPr>
          </a:p>
          <a:p>
            <a:pPr marL="806450" lvl="0" indent="-452438" algn="just">
              <a:buFont typeface="+mj-lt"/>
              <a:buAutoNum type="alphaLcPeriod"/>
            </a:pPr>
            <a:r>
              <a:rPr lang="en-US" sz="1800" dirty="0">
                <a:latin typeface="Times New Roman" panose="02020603050405020304" pitchFamily="18" charset="0"/>
                <a:cs typeface="Times New Roman" panose="02020603050405020304" pitchFamily="18" charset="0"/>
              </a:rPr>
              <a:t>The Minister of Foreign Affairs improved it</a:t>
            </a:r>
          </a:p>
          <a:p>
            <a:pPr marL="806450" indent="-452438" algn="just">
              <a:buFont typeface="+mj-lt"/>
              <a:buAutoNum type="alphaLcPeriod"/>
            </a:pPr>
            <a:r>
              <a:rPr lang="en-US" sz="1800" dirty="0">
                <a:latin typeface="Times New Roman" panose="02020603050405020304" pitchFamily="18" charset="0"/>
                <a:cs typeface="Times New Roman" panose="02020603050405020304" pitchFamily="18" charset="0"/>
              </a:rPr>
              <a:t>The PM perfected it;</a:t>
            </a:r>
            <a:endParaRPr lang="ro-RO" sz="1800" dirty="0">
              <a:latin typeface="Times New Roman" panose="02020603050405020304" pitchFamily="18" charset="0"/>
              <a:cs typeface="Times New Roman" panose="02020603050405020304" pitchFamily="18" charset="0"/>
            </a:endParaRPr>
          </a:p>
          <a:p>
            <a:pPr marL="514350" indent="-514350" algn="just">
              <a:buFont typeface="+mj-lt"/>
              <a:buAutoNum type="arabicPeriod" startAt="20"/>
            </a:pPr>
            <a:r>
              <a:rPr lang="en-US" sz="1800" b="1" dirty="0">
                <a:latin typeface="Times New Roman" panose="02020603050405020304" pitchFamily="18" charset="0"/>
                <a:cs typeface="Times New Roman" panose="02020603050405020304" pitchFamily="18" charset="0"/>
              </a:rPr>
              <a:t>About the nature of people that brings them together and the Learning that makes the difference;</a:t>
            </a:r>
          </a:p>
          <a:p>
            <a:pPr marL="514350" lvl="0" indent="-514350" algn="just">
              <a:buFont typeface="+mj-lt"/>
              <a:buAutoNum type="arabicPeriod" startAt="20"/>
            </a:pPr>
            <a:r>
              <a:rPr lang="en-US" sz="1800" b="1" dirty="0">
                <a:latin typeface="Times New Roman" panose="02020603050405020304" pitchFamily="18" charset="0"/>
                <a:cs typeface="Times New Roman" panose="02020603050405020304" pitchFamily="18" charset="0"/>
              </a:rPr>
              <a:t>Intelligence and Stupidity cannot be </a:t>
            </a:r>
            <a:r>
              <a:rPr lang="en-US" sz="1800" dirty="0">
                <a:latin typeface="Times New Roman" panose="02020603050405020304" pitchFamily="18" charset="0"/>
                <a:cs typeface="Times New Roman" panose="02020603050405020304" pitchFamily="18" charset="0"/>
              </a:rPr>
              <a:t>changed.</a:t>
            </a:r>
          </a:p>
          <a:p>
            <a:pPr lvl="0" algn="just"/>
            <a:endParaRPr lang="en-US" sz="1800" dirty="0">
              <a:latin typeface="Times New Roman" panose="02020603050405020304" pitchFamily="18" charset="0"/>
              <a:cs typeface="Times New Roman" panose="02020603050405020304" pitchFamily="18" charset="0"/>
            </a:endParaRPr>
          </a:p>
          <a:p>
            <a:endParaRPr lang="en-US" sz="1600" dirty="0"/>
          </a:p>
        </p:txBody>
      </p:sp>
    </p:spTree>
    <p:extLst>
      <p:ext uri="{BB962C8B-B14F-4D97-AF65-F5344CB8AC3E}">
        <p14:creationId xmlns:p14="http://schemas.microsoft.com/office/powerpoint/2010/main" val="2529978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4200C68-AEA7-2A27-878F-1FAF65F04FFB}"/>
              </a:ext>
            </a:extLst>
          </p:cNvPr>
          <p:cNvSpPr>
            <a:spLocks noGrp="1"/>
          </p:cNvSpPr>
          <p:nvPr>
            <p:ph type="title"/>
          </p:nvPr>
        </p:nvSpPr>
        <p:spPr>
          <a:xfrm>
            <a:off x="157316" y="208978"/>
            <a:ext cx="7583186" cy="1330841"/>
          </a:xfrm>
        </p:spPr>
        <p:txBody>
          <a:bodyPr>
            <a:normAutofit/>
          </a:bodyPr>
          <a:lstStyle/>
          <a:p>
            <a:pPr algn="ctr"/>
            <a:r>
              <a:rPr lang="en-US">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the teachings of Confucius</a:t>
            </a:r>
          </a:p>
        </p:txBody>
      </p:sp>
      <p:sp>
        <p:nvSpPr>
          <p:cNvPr id="3" name="Content Placeholder 2">
            <a:extLst>
              <a:ext uri="{FF2B5EF4-FFF2-40B4-BE49-F238E27FC236}">
                <a16:creationId xmlns:a16="http://schemas.microsoft.com/office/drawing/2014/main" id="{86499F68-8E06-8F6F-EAD0-CDA5F9041DA0}"/>
              </a:ext>
            </a:extLst>
          </p:cNvPr>
          <p:cNvSpPr>
            <a:spLocks noGrp="1"/>
          </p:cNvSpPr>
          <p:nvPr>
            <p:ph idx="1"/>
          </p:nvPr>
        </p:nvSpPr>
        <p:spPr>
          <a:xfrm>
            <a:off x="157316" y="1748797"/>
            <a:ext cx="5938684" cy="5109203"/>
          </a:xfrm>
        </p:spPr>
        <p:txBody>
          <a:bodyPr>
            <a:normAutofit/>
          </a:bodyPr>
          <a:lstStyle/>
          <a:p>
            <a:pPr algn="just"/>
            <a:r>
              <a:rPr lang="en-US" sz="1600" b="1" i="1" dirty="0">
                <a:latin typeface="Times New Roman" panose="02020603050405020304" pitchFamily="18" charset="0"/>
                <a:cs typeface="Times New Roman" panose="02020603050405020304" pitchFamily="18" charset="0"/>
              </a:rPr>
              <a:t>“Rotten wood cannot be shaped” </a:t>
            </a:r>
            <a:r>
              <a:rPr lang="en-US" sz="1600" dirty="0">
                <a:latin typeface="Times New Roman" panose="02020603050405020304" pitchFamily="18" charset="0"/>
                <a:cs typeface="Times New Roman" panose="02020603050405020304" pitchFamily="18" charset="0"/>
              </a:rPr>
              <a:t>- is another wise saying of Confucius, said in his venerable years, which completes the idea of selecting with predilection for genetically gifted and morally unblemished elements.</a:t>
            </a:r>
            <a:endParaRPr lang="ro-RO" sz="1600" dirty="0">
              <a:latin typeface="Times New Roman" panose="02020603050405020304" pitchFamily="18" charset="0"/>
              <a:cs typeface="Times New Roman" panose="02020603050405020304" pitchFamily="18" charset="0"/>
            </a:endParaRPr>
          </a:p>
          <a:p>
            <a:pPr algn="just"/>
            <a:r>
              <a:rPr lang="en-US" sz="1600" i="1" dirty="0">
                <a:latin typeface="Times New Roman" panose="02020603050405020304" pitchFamily="18" charset="0"/>
                <a:cs typeface="Times New Roman" panose="02020603050405020304" pitchFamily="18" charset="0"/>
              </a:rPr>
              <a:t>“</a:t>
            </a:r>
            <a:r>
              <a:rPr lang="en-US" sz="1600" b="1" i="1" dirty="0">
                <a:latin typeface="Times New Roman" panose="02020603050405020304" pitchFamily="18" charset="0"/>
                <a:cs typeface="Times New Roman" panose="02020603050405020304" pitchFamily="18" charset="0"/>
              </a:rPr>
              <a:t>In whatever you do, do not rush and do not run after easy gains”</a:t>
            </a:r>
            <a:r>
              <a:rPr lang="ro-RO" sz="1600" b="1" i="1" dirty="0">
                <a:latin typeface="Times New Roman" panose="02020603050405020304" pitchFamily="18" charset="0"/>
                <a:cs typeface="Times New Roman" panose="02020603050405020304" pitchFamily="18" charset="0"/>
              </a:rPr>
              <a:t>.</a:t>
            </a:r>
          </a:p>
          <a:p>
            <a:pPr algn="just"/>
            <a:r>
              <a:rPr lang="en-US" sz="1600" b="1" i="1" dirty="0">
                <a:latin typeface="Times New Roman" panose="02020603050405020304" pitchFamily="18" charset="0"/>
                <a:cs typeface="Times New Roman" panose="02020603050405020304" pitchFamily="18" charset="0"/>
              </a:rPr>
              <a:t>“Whoever is humane is never restless; who is wise is never confused; who is brave is never afraid”</a:t>
            </a:r>
            <a:r>
              <a:rPr lang="en-US" sz="1600" i="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By this, Confucius considers that humanity, wisdom and courage are the three universal virtues.</a:t>
            </a:r>
            <a:r>
              <a:rPr lang="en-US" sz="1600" dirty="0">
                <a:latin typeface="Times New Roman" panose="02020603050405020304" pitchFamily="18" charset="0"/>
                <a:cs typeface="Times New Roman" panose="02020603050405020304" pitchFamily="18" charset="0"/>
              </a:rPr>
              <a:t> They are mutually linked. Wisdom leads to the knowledge of humanity, and courage to its practice.</a:t>
            </a:r>
          </a:p>
          <a:p>
            <a:pPr algn="just"/>
            <a:r>
              <a:rPr lang="en-US" sz="1600" i="1" dirty="0">
                <a:latin typeface="Times New Roman" panose="02020603050405020304" pitchFamily="18" charset="0"/>
                <a:cs typeface="Times New Roman" panose="02020603050405020304" pitchFamily="18" charset="0"/>
              </a:rPr>
              <a:t>“</a:t>
            </a:r>
            <a:r>
              <a:rPr lang="en-US" sz="1600" b="1" i="1" dirty="0">
                <a:latin typeface="Times New Roman" panose="02020603050405020304" pitchFamily="18" charset="0"/>
                <a:cs typeface="Times New Roman" panose="02020603050405020304" pitchFamily="18" charset="0"/>
              </a:rPr>
              <a:t>Virtue is the root</a:t>
            </a:r>
            <a:r>
              <a:rPr lang="en-US" sz="1600" i="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T</a:t>
            </a:r>
            <a:r>
              <a:rPr lang="en-US" sz="1600" dirty="0">
                <a:latin typeface="Times New Roman" panose="02020603050405020304" pitchFamily="18" charset="0"/>
                <a:cs typeface="Times New Roman" panose="02020603050405020304" pitchFamily="18" charset="0"/>
              </a:rPr>
              <a:t>Everything that exists has roots and branches; Confucius emphasizes the primordial importance of the root and draws an analogy with man, revealing that if he is properly rooted, “all the branches bloom”.</a:t>
            </a:r>
          </a:p>
          <a:p>
            <a:pPr algn="just"/>
            <a:r>
              <a:rPr lang="en-US" sz="1600" b="1" dirty="0">
                <a:latin typeface="Times New Roman" panose="02020603050405020304" pitchFamily="18" charset="0"/>
                <a:cs typeface="Times New Roman" panose="02020603050405020304" pitchFamily="18" charset="0"/>
              </a:rPr>
              <a:t>The virtuous sage can change the world when followers of virtue and humanity join him. </a:t>
            </a:r>
          </a:p>
          <a:p>
            <a:endParaRPr lang="en-US" sz="1100" dirty="0"/>
          </a:p>
        </p:txBody>
      </p:sp>
      <p:pic>
        <p:nvPicPr>
          <p:cNvPr id="4" name="Picture 3">
            <a:extLst>
              <a:ext uri="{FF2B5EF4-FFF2-40B4-BE49-F238E27FC236}">
                <a16:creationId xmlns:a16="http://schemas.microsoft.com/office/drawing/2014/main" id="{19BD7097-0554-F69D-705E-9F7D9BB15EB5}"/>
              </a:ext>
            </a:extLst>
          </p:cNvPr>
          <p:cNvPicPr>
            <a:picLocks noChangeAspect="1"/>
          </p:cNvPicPr>
          <p:nvPr/>
        </p:nvPicPr>
        <p:blipFill>
          <a:blip r:embed="rId2"/>
          <a:stretch>
            <a:fillRect/>
          </a:stretch>
        </p:blipFill>
        <p:spPr>
          <a:xfrm>
            <a:off x="6719367" y="2348643"/>
            <a:ext cx="4788505" cy="3428456"/>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14537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BF1D5-5397-84B2-CAEB-F2196641CA17}"/>
              </a:ext>
            </a:extLst>
          </p:cNvPr>
          <p:cNvSpPr>
            <a:spLocks noGrp="1"/>
          </p:cNvSpPr>
          <p:nvPr>
            <p:ph type="title"/>
          </p:nvPr>
        </p:nvSpPr>
        <p:spPr>
          <a:xfrm>
            <a:off x="0" y="4544704"/>
            <a:ext cx="6223816" cy="1811645"/>
          </a:xfrm>
        </p:spPr>
        <p:txBody>
          <a:bodyPr anchor="ctr">
            <a:normAutofit/>
          </a:bodyPr>
          <a:lstStyle/>
          <a:p>
            <a:pPr algn="ctr"/>
            <a:r>
              <a:rPr lang="en-US" sz="35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the teachings of Confucius</a:t>
            </a:r>
            <a:endParaRPr lang="en-US" sz="3500">
              <a:effectLst>
                <a:outerShdw blurRad="38100" dist="38100" dir="2700000" algn="tl">
                  <a:srgbClr val="000000">
                    <a:alpha val="43137"/>
                  </a:srgbClr>
                </a:outerShdw>
              </a:effectLst>
            </a:endParaRPr>
          </a:p>
        </p:txBody>
      </p:sp>
      <p:pic>
        <p:nvPicPr>
          <p:cNvPr id="11266" name="Picture 2" descr="Language Log » Oldest manuscript of the Confucian Analects discovered in  Japan">
            <a:extLst>
              <a:ext uri="{FF2B5EF4-FFF2-40B4-BE49-F238E27FC236}">
                <a16:creationId xmlns:a16="http://schemas.microsoft.com/office/drawing/2014/main" id="{15A3E900-2C94-2ECF-8059-F340E8979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226"/>
          <a:stretch>
            <a:fillRect/>
          </a:stretch>
        </p:blipFill>
        <p:spPr bwMode="auto">
          <a:xfrm>
            <a:off x="-1" y="10"/>
            <a:ext cx="6096001" cy="41147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6383CEB-03F5-EB05-4298-D47D071C503D}"/>
              </a:ext>
            </a:extLst>
          </p:cNvPr>
          <p:cNvSpPr>
            <a:spLocks noGrp="1"/>
          </p:cNvSpPr>
          <p:nvPr>
            <p:ph idx="1"/>
          </p:nvPr>
        </p:nvSpPr>
        <p:spPr>
          <a:xfrm>
            <a:off x="6096000" y="190262"/>
            <a:ext cx="5761703" cy="6166087"/>
          </a:xfrm>
        </p:spPr>
        <p:txBody>
          <a:bodyPr anchor="ctr">
            <a:normAutofit fontScale="92500" lnSpcReduction="10000"/>
          </a:bodyPr>
          <a:lstStyle/>
          <a:p>
            <a:pPr marL="0" indent="0" algn="just">
              <a:buNone/>
            </a:pPr>
            <a:r>
              <a:rPr lang="en-US" sz="1700" dirty="0">
                <a:latin typeface="Times New Roman" panose="02020603050405020304" pitchFamily="18" charset="0"/>
                <a:cs typeface="Times New Roman" panose="02020603050405020304" pitchFamily="18" charset="0"/>
              </a:rPr>
              <a:t>In interpreting this idea, Confucius appeals to the deeds of the “</a:t>
            </a:r>
            <a:r>
              <a:rPr lang="en-US" sz="1700" b="1" dirty="0">
                <a:latin typeface="Times New Roman" panose="02020603050405020304" pitchFamily="18" charset="0"/>
                <a:cs typeface="Times New Roman" panose="02020603050405020304" pitchFamily="18" charset="0"/>
              </a:rPr>
              <a:t>Five Wise Emperors” from Chinese history, showing:</a:t>
            </a:r>
          </a:p>
          <a:p>
            <a:pPr lvl="0"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when they wanted to exemplify the nature of virtue, they first strove to govern their kingdoms properly;</a:t>
            </a:r>
          </a:p>
          <a:p>
            <a:pPr lvl="0"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wanting to govern their kingdoms properly, they first put their families in order;</a:t>
            </a:r>
          </a:p>
          <a:p>
            <a:pPr lvl="0"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wanting to put their families in order, they first educated themselves;</a:t>
            </a:r>
          </a:p>
          <a:p>
            <a:pPr lvl="0"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wanting to educate themselves, they first corrected their souls;</a:t>
            </a:r>
          </a:p>
          <a:p>
            <a:pPr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wanting to correct their souls, they first sought to have sincere intentions</a:t>
            </a:r>
            <a:r>
              <a:rPr lang="en-US" sz="1800" b="1" dirty="0">
                <a:latin typeface="Times New Roman" panose="02020603050405020304" pitchFamily="18" charset="0"/>
                <a:cs typeface="Times New Roman" panose="02020603050405020304" pitchFamily="18" charset="0"/>
              </a:rPr>
              <a:t>;</a:t>
            </a:r>
            <a:endParaRPr lang="en-US" sz="1700" b="1"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US" sz="1700" b="1" dirty="0">
                <a:latin typeface="Times New Roman" panose="02020603050405020304" pitchFamily="18" charset="0"/>
                <a:cs typeface="Times New Roman" panose="02020603050405020304" pitchFamily="18" charset="0"/>
              </a:rPr>
              <a:t>wanting to have sincere intentions, they first sought true knowledge on the soul level.</a:t>
            </a:r>
          </a:p>
          <a:p>
            <a:pPr marL="0" lvl="0" indent="0" algn="just">
              <a:buNone/>
            </a:pPr>
            <a:r>
              <a:rPr lang="en-US" sz="1700" b="1" dirty="0">
                <a:latin typeface="Times New Roman" panose="02020603050405020304" pitchFamily="18" charset="0"/>
                <a:cs typeface="Times New Roman" panose="02020603050405020304" pitchFamily="18" charset="0"/>
              </a:rPr>
              <a:t>Thus:</a:t>
            </a:r>
          </a:p>
          <a:p>
            <a:pPr marL="0" indent="265113" algn="just">
              <a:buNone/>
            </a:pPr>
            <a:r>
              <a:rPr lang="en-US" sz="1700" b="1" dirty="0">
                <a:latin typeface="Times New Roman" panose="02020603050405020304" pitchFamily="18" charset="0"/>
                <a:cs typeface="Times New Roman" panose="02020603050405020304" pitchFamily="18" charset="0"/>
              </a:rPr>
              <a:t>- </a:t>
            </a:r>
            <a:r>
              <a:rPr lang="en-US" sz="1700" b="1" dirty="0">
                <a:solidFill>
                  <a:srgbClr val="FF0000"/>
                </a:solidFill>
                <a:latin typeface="Times New Roman" panose="02020603050405020304" pitchFamily="18" charset="0"/>
                <a:cs typeface="Times New Roman" panose="02020603050405020304" pitchFamily="18" charset="0"/>
              </a:rPr>
              <a:t>their thoughts being sincere, their souls were corrected;</a:t>
            </a:r>
          </a:p>
          <a:p>
            <a:pPr marL="0" indent="265113" algn="just">
              <a:buNone/>
            </a:pPr>
            <a:r>
              <a:rPr lang="en-US" sz="1700" b="1" dirty="0">
                <a:solidFill>
                  <a:srgbClr val="FF0000"/>
                </a:solidFill>
                <a:latin typeface="Times New Roman" panose="02020603050405020304" pitchFamily="18" charset="0"/>
                <a:cs typeface="Times New Roman" panose="02020603050405020304" pitchFamily="18" charset="0"/>
              </a:rPr>
              <a:t>- their souls being corrected, they could educate themselves;</a:t>
            </a:r>
          </a:p>
          <a:p>
            <a:pPr marL="0" indent="265113" algn="just">
              <a:buNone/>
            </a:pPr>
            <a:r>
              <a:rPr lang="en-US" sz="1700" b="1" dirty="0">
                <a:solidFill>
                  <a:srgbClr val="FF0000"/>
                </a:solidFill>
                <a:latin typeface="Times New Roman" panose="02020603050405020304" pitchFamily="18" charset="0"/>
                <a:cs typeface="Times New Roman" panose="02020603050405020304" pitchFamily="18" charset="0"/>
              </a:rPr>
              <a:t>- their families were corrected by self-education;</a:t>
            </a:r>
          </a:p>
          <a:p>
            <a:pPr marL="0" lvl="0" indent="265113" algn="just">
              <a:buNone/>
            </a:pPr>
            <a:r>
              <a:rPr lang="ro-RO" sz="1700" b="1" dirty="0">
                <a:solidFill>
                  <a:srgbClr val="FF0000"/>
                </a:solidFill>
                <a:latin typeface="Times New Roman" panose="02020603050405020304" pitchFamily="18" charset="0"/>
                <a:cs typeface="Times New Roman" panose="02020603050405020304" pitchFamily="18" charset="0"/>
              </a:rPr>
              <a:t>- </a:t>
            </a:r>
            <a:r>
              <a:rPr lang="en-US" sz="1700" b="1" dirty="0">
                <a:solidFill>
                  <a:srgbClr val="FF0000"/>
                </a:solidFill>
                <a:latin typeface="Times New Roman" panose="02020603050405020304" pitchFamily="18" charset="0"/>
                <a:cs typeface="Times New Roman" panose="02020603050405020304" pitchFamily="18" charset="0"/>
              </a:rPr>
              <a:t>by putting their families in order, the kingdoms were governed properly;</a:t>
            </a:r>
          </a:p>
          <a:p>
            <a:pPr marL="0" lvl="0" indent="265113" algn="just">
              <a:buNone/>
            </a:pPr>
            <a:r>
              <a:rPr lang="ro-RO" sz="1700" b="1" dirty="0">
                <a:solidFill>
                  <a:srgbClr val="FF0000"/>
                </a:solidFill>
                <a:latin typeface="Times New Roman" panose="02020603050405020304" pitchFamily="18" charset="0"/>
                <a:cs typeface="Times New Roman" panose="02020603050405020304" pitchFamily="18" charset="0"/>
              </a:rPr>
              <a:t>- </a:t>
            </a:r>
            <a:r>
              <a:rPr lang="en-US" sz="1700" b="1" dirty="0">
                <a:solidFill>
                  <a:srgbClr val="FF0000"/>
                </a:solidFill>
                <a:latin typeface="Times New Roman" panose="02020603050405020304" pitchFamily="18" charset="0"/>
                <a:cs typeface="Times New Roman" panose="02020603050405020304" pitchFamily="18" charset="0"/>
              </a:rPr>
              <a:t>by kingdoms being governed properly, the world enjoyed peace, good understanding, prosperity, and happiness.</a:t>
            </a:r>
          </a:p>
          <a:p>
            <a:endParaRPr lang="en-US" sz="1300" dirty="0"/>
          </a:p>
        </p:txBody>
      </p:sp>
    </p:spTree>
    <p:extLst>
      <p:ext uri="{BB962C8B-B14F-4D97-AF65-F5344CB8AC3E}">
        <p14:creationId xmlns:p14="http://schemas.microsoft.com/office/powerpoint/2010/main" val="114034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5" name="Rectangle 12294">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7" name="Freeform: Shape 12296">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0A6C9D-7EB1-D536-3B8C-5B7EC89EB52F}"/>
              </a:ext>
            </a:extLst>
          </p:cNvPr>
          <p:cNvSpPr>
            <a:spLocks noGrp="1"/>
          </p:cNvSpPr>
          <p:nvPr>
            <p:ph type="title"/>
          </p:nvPr>
        </p:nvSpPr>
        <p:spPr>
          <a:xfrm>
            <a:off x="425824" y="299932"/>
            <a:ext cx="9392421" cy="1330841"/>
          </a:xfrm>
        </p:spPr>
        <p:txBody>
          <a:bodyPr>
            <a:normAutofit/>
          </a:bodyPr>
          <a:lstStyle/>
          <a:p>
            <a:r>
              <a:rPr lang="en-US">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the teachings of Confucius</a:t>
            </a:r>
            <a:endParaRPr lang="en-US">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8A0674B-9CF6-4392-8FA9-8BBDACF7D636}"/>
              </a:ext>
            </a:extLst>
          </p:cNvPr>
          <p:cNvSpPr>
            <a:spLocks noGrp="1"/>
          </p:cNvSpPr>
          <p:nvPr>
            <p:ph idx="1"/>
          </p:nvPr>
        </p:nvSpPr>
        <p:spPr>
          <a:xfrm>
            <a:off x="226142" y="2198362"/>
            <a:ext cx="6263148" cy="4659638"/>
          </a:xfrm>
        </p:spPr>
        <p:txBody>
          <a:bodyPr>
            <a:normAutofit fontScale="92500" lnSpcReduction="10000"/>
          </a:bodyPr>
          <a:lstStyle/>
          <a:p>
            <a:pPr marL="0" indent="0" algn="just">
              <a:buNone/>
            </a:pPr>
            <a:r>
              <a:rPr lang="en-US" sz="1800" dirty="0">
                <a:latin typeface="Times New Roman" panose="02020603050405020304" pitchFamily="18" charset="0"/>
                <a:cs typeface="Times New Roman" panose="02020603050405020304" pitchFamily="18" charset="0"/>
              </a:rPr>
              <a:t>Through continuous education, individuals are transformed, moving in the right moral direction. Starting from his own example,  </a:t>
            </a:r>
            <a:endParaRPr lang="ro-RO" sz="1800"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Confucius distinguishes seven stages in human development and existential understanding of life:</a:t>
            </a:r>
          </a:p>
          <a:p>
            <a:pPr lvl="0" algn="just"/>
            <a:r>
              <a:rPr lang="en-US" sz="1800" b="1" dirty="0">
                <a:solidFill>
                  <a:srgbClr val="FF0000"/>
                </a:solidFill>
                <a:latin typeface="Times New Roman" panose="02020603050405020304" pitchFamily="18" charset="0"/>
                <a:cs typeface="Times New Roman" panose="02020603050405020304" pitchFamily="18" charset="0"/>
              </a:rPr>
              <a:t>from the age of 15, you realize the importance of learning and work;</a:t>
            </a:r>
          </a:p>
          <a:p>
            <a:pPr lvl="0" algn="just"/>
            <a:r>
              <a:rPr lang="en-US" sz="1800" b="1" dirty="0">
                <a:solidFill>
                  <a:srgbClr val="FF0000"/>
                </a:solidFill>
                <a:latin typeface="Times New Roman" panose="02020603050405020304" pitchFamily="18" charset="0"/>
                <a:cs typeface="Times New Roman" panose="02020603050405020304" pitchFamily="18" charset="0"/>
              </a:rPr>
              <a:t>at the age of 30, you must achieve and manifest yourself effectively in your chosen professional career;</a:t>
            </a:r>
          </a:p>
          <a:p>
            <a:pPr lvl="0" algn="just"/>
            <a:r>
              <a:rPr lang="en-US" sz="1800" b="1" dirty="0">
                <a:solidFill>
                  <a:srgbClr val="FF0000"/>
                </a:solidFill>
                <a:latin typeface="Times New Roman" panose="02020603050405020304" pitchFamily="18" charset="0"/>
                <a:cs typeface="Times New Roman" panose="02020603050405020304" pitchFamily="18" charset="0"/>
              </a:rPr>
              <a:t>at the age of 40, you distinguish the true meaning of the words of others, to no longer be influenced by them;</a:t>
            </a:r>
          </a:p>
          <a:p>
            <a:pPr lvl="0" algn="just"/>
            <a:r>
              <a:rPr lang="en-US" sz="1800" b="1" dirty="0">
                <a:solidFill>
                  <a:srgbClr val="FF0000"/>
                </a:solidFill>
                <a:latin typeface="Times New Roman" panose="02020603050405020304" pitchFamily="18" charset="0"/>
                <a:cs typeface="Times New Roman" panose="02020603050405020304" pitchFamily="18" charset="0"/>
              </a:rPr>
              <a:t>at the age of 50, you can lead others wisely;</a:t>
            </a:r>
          </a:p>
          <a:p>
            <a:pPr lvl="0" algn="just"/>
            <a:r>
              <a:rPr lang="en-US" sz="1800" b="1" dirty="0">
                <a:solidFill>
                  <a:srgbClr val="FF0000"/>
                </a:solidFill>
                <a:latin typeface="Times New Roman" panose="02020603050405020304" pitchFamily="18" charset="0"/>
                <a:cs typeface="Times New Roman" panose="02020603050405020304" pitchFamily="18" charset="0"/>
              </a:rPr>
              <a:t>at the age of 60, you realize the destiny destined by heaven;</a:t>
            </a:r>
          </a:p>
          <a:p>
            <a:pPr lvl="0" algn="just"/>
            <a:r>
              <a:rPr lang="en-US" sz="1800" b="1" dirty="0">
                <a:solidFill>
                  <a:srgbClr val="FF0000"/>
                </a:solidFill>
                <a:latin typeface="Times New Roman" panose="02020603050405020304" pitchFamily="18" charset="0"/>
                <a:cs typeface="Times New Roman" panose="02020603050405020304" pitchFamily="18" charset="0"/>
              </a:rPr>
              <a:t>at the age of 70, you enjoy accomplishments and leave your descendants what you have achieved;</a:t>
            </a:r>
          </a:p>
          <a:p>
            <a:pPr lvl="0" algn="just"/>
            <a:r>
              <a:rPr lang="en-US" sz="1800" b="1" dirty="0">
                <a:solidFill>
                  <a:srgbClr val="FF0000"/>
                </a:solidFill>
                <a:latin typeface="Times New Roman" panose="02020603050405020304" pitchFamily="18" charset="0"/>
                <a:cs typeface="Times New Roman" panose="02020603050405020304" pitchFamily="18" charset="0"/>
              </a:rPr>
              <a:t>from the age of 80, you live, thanking Heaven, in harmony with nature.</a:t>
            </a:r>
          </a:p>
          <a:p>
            <a:endParaRPr lang="en-US" sz="1300" dirty="0"/>
          </a:p>
        </p:txBody>
      </p:sp>
      <p:pic>
        <p:nvPicPr>
          <p:cNvPr id="12290" name="Picture 2" descr="Taipei Confucius Temple - Wikipedia">
            <a:extLst>
              <a:ext uri="{FF2B5EF4-FFF2-40B4-BE49-F238E27FC236}">
                <a16:creationId xmlns:a16="http://schemas.microsoft.com/office/drawing/2014/main" id="{F953E861-125B-8E73-22AC-C312A71DFE8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530550"/>
            <a:ext cx="4788505" cy="3064643"/>
          </a:xfrm>
          <a:prstGeom prst="rect">
            <a:avLst/>
          </a:prstGeom>
          <a:noFill/>
          <a:extLst>
            <a:ext uri="{909E8E84-426E-40DD-AFC4-6F175D3DCCD1}">
              <a14:hiddenFill xmlns:a14="http://schemas.microsoft.com/office/drawing/2010/main">
                <a:solidFill>
                  <a:srgbClr val="FFFFFF"/>
                </a:solidFill>
              </a14:hiddenFill>
            </a:ext>
          </a:extLst>
        </p:spPr>
      </p:pic>
      <p:sp>
        <p:nvSpPr>
          <p:cNvPr id="12299" name="Freeform: Shape 12298">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76234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3E6AC3B-CA59-1843-1F3E-BDE40F91378B}"/>
              </a:ext>
            </a:extLst>
          </p:cNvPr>
          <p:cNvPicPr>
            <a:picLocks noChangeAspect="1"/>
          </p:cNvPicPr>
          <p:nvPr/>
        </p:nvPicPr>
        <p:blipFill>
          <a:blip r:embed="rId2">
            <a:alphaModFix amt="60000"/>
          </a:blip>
          <a:srcRect t="20213"/>
          <a:stretch>
            <a:fillRect/>
          </a:stretch>
        </p:blipFill>
        <p:spPr>
          <a:xfrm>
            <a:off x="-275304" y="10"/>
            <a:ext cx="12192001" cy="6857990"/>
          </a:xfrm>
          <a:prstGeom prst="rect">
            <a:avLst/>
          </a:prstGeom>
        </p:spPr>
      </p:pic>
      <p:sp>
        <p:nvSpPr>
          <p:cNvPr id="2" name="Title 1">
            <a:extLst>
              <a:ext uri="{FF2B5EF4-FFF2-40B4-BE49-F238E27FC236}">
                <a16:creationId xmlns:a16="http://schemas.microsoft.com/office/drawing/2014/main" id="{0D155F43-67A1-51D9-503F-A64E23F76918}"/>
              </a:ext>
            </a:extLst>
          </p:cNvPr>
          <p:cNvSpPr>
            <a:spLocks noGrp="1"/>
          </p:cNvSpPr>
          <p:nvPr>
            <p:ph type="title"/>
          </p:nvPr>
        </p:nvSpPr>
        <p:spPr>
          <a:xfrm>
            <a:off x="81116" y="118073"/>
            <a:ext cx="3163530" cy="2074520"/>
          </a:xfrm>
        </p:spPr>
        <p:txBody>
          <a:bodyPr anchor="t">
            <a:normAutofit/>
          </a:bodyPr>
          <a:lstStyle/>
          <a:p>
            <a:r>
              <a:rPr lang="ro-RO">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 brief...</a:t>
            </a:r>
            <a:endParaRPr lang="en-US">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0DF9F60-0792-651A-6B08-EAA806567728}"/>
              </a:ext>
            </a:extLst>
          </p:cNvPr>
          <p:cNvSpPr>
            <a:spLocks noGrp="1"/>
          </p:cNvSpPr>
          <p:nvPr>
            <p:ph idx="1"/>
          </p:nvPr>
        </p:nvSpPr>
        <p:spPr>
          <a:xfrm>
            <a:off x="6909936" y="943897"/>
            <a:ext cx="5170861" cy="5220930"/>
          </a:xfrm>
        </p:spPr>
        <p:txBody>
          <a:bodyPr>
            <a:noAutofit/>
          </a:bodyPr>
          <a:lstStyle/>
          <a:p>
            <a:pPr algn="just"/>
            <a:r>
              <a:rPr lang="en-US" sz="1600" b="1" dirty="0">
                <a:solidFill>
                  <a:srgbClr val="FFFFFF"/>
                </a:solidFill>
                <a:latin typeface="Times New Roman" panose="02020603050405020304" pitchFamily="18" charset="0"/>
                <a:cs typeface="Times New Roman" panose="02020603050405020304" pitchFamily="18" charset="0"/>
              </a:rPr>
              <a:t>Confucius developed and promoted knowledge through ethics and morality.</a:t>
            </a:r>
          </a:p>
          <a:p>
            <a:pPr algn="just"/>
            <a:r>
              <a:rPr lang="en-US" sz="1600" b="1" dirty="0">
                <a:solidFill>
                  <a:srgbClr val="FFFFFF"/>
                </a:solidFill>
                <a:latin typeface="Times New Roman" panose="02020603050405020304" pitchFamily="18" charset="0"/>
                <a:cs typeface="Times New Roman" panose="02020603050405020304" pitchFamily="18" charset="0"/>
              </a:rPr>
              <a:t>Confucius rationally approached the study of nature and all things with positive effects on the development of sciences in ancient China.</a:t>
            </a:r>
          </a:p>
          <a:p>
            <a:pPr algn="just"/>
            <a:r>
              <a:rPr lang="en-US" sz="1600" b="1" dirty="0">
                <a:solidFill>
                  <a:srgbClr val="FFFFFF"/>
                </a:solidFill>
                <a:latin typeface="Times New Roman" panose="02020603050405020304" pitchFamily="18" charset="0"/>
                <a:cs typeface="Times New Roman" panose="02020603050405020304" pitchFamily="18" charset="0"/>
              </a:rPr>
              <a:t>Confucius sought a holistic view of natural phenomena to promote harmonious coexistence by treating humans as part of the ecosystem.</a:t>
            </a:r>
          </a:p>
          <a:p>
            <a:pPr algn="just"/>
            <a:r>
              <a:rPr lang="en-US" sz="1600" b="1" dirty="0">
                <a:solidFill>
                  <a:srgbClr val="FFFFFF"/>
                </a:solidFill>
                <a:latin typeface="Times New Roman" panose="02020603050405020304" pitchFamily="18" charset="0"/>
                <a:cs typeface="Times New Roman" panose="02020603050405020304" pitchFamily="18" charset="0"/>
              </a:rPr>
              <a:t>Confucius, through "good manners" and order in interactions with materials, influenced Chinese alchemy and the study of the properties of substances for medicine.</a:t>
            </a:r>
          </a:p>
          <a:p>
            <a:pPr algn="just"/>
            <a:r>
              <a:rPr lang="en-US" sz="1600" b="1" dirty="0">
                <a:solidFill>
                  <a:srgbClr val="FFFFFF"/>
                </a:solidFill>
                <a:latin typeface="Times New Roman" panose="02020603050405020304" pitchFamily="18" charset="0"/>
                <a:cs typeface="Times New Roman" panose="02020603050405020304" pitchFamily="18" charset="0"/>
              </a:rPr>
              <a:t>Confucius promoted intensive study and respect for education, elements that contributed to the later success of the exact sciences.</a:t>
            </a:r>
          </a:p>
          <a:p>
            <a:pPr algn="just"/>
            <a:r>
              <a:rPr lang="en-US" sz="1600" b="1" dirty="0">
                <a:solidFill>
                  <a:srgbClr val="FFFFFF"/>
                </a:solidFill>
                <a:latin typeface="Times New Roman" panose="02020603050405020304" pitchFamily="18" charset="0"/>
                <a:cs typeface="Times New Roman" panose="02020603050405020304" pitchFamily="18" charset="0"/>
              </a:rPr>
              <a:t>Confucius promoted and supported a systematic, ethical, and observational approach to nature, emphasizing knowledge and the importance of education.</a:t>
            </a:r>
          </a:p>
        </p:txBody>
      </p:sp>
    </p:spTree>
    <p:extLst>
      <p:ext uri="{BB962C8B-B14F-4D97-AF65-F5344CB8AC3E}">
        <p14:creationId xmlns:p14="http://schemas.microsoft.com/office/powerpoint/2010/main" val="2324909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07B7DC-D87C-B8B4-FC75-B9210F401BC4}"/>
              </a:ext>
            </a:extLst>
          </p:cNvPr>
          <p:cNvSpPr>
            <a:spLocks noGrp="1"/>
          </p:cNvSpPr>
          <p:nvPr>
            <p:ph type="title"/>
          </p:nvPr>
        </p:nvSpPr>
        <p:spPr>
          <a:xfrm>
            <a:off x="640080" y="325369"/>
            <a:ext cx="4368602" cy="1956841"/>
          </a:xfrm>
        </p:spPr>
        <p:txBody>
          <a:bodyPr anchor="b">
            <a:normAutofit/>
          </a:bodyPr>
          <a:lstStyle/>
          <a:p>
            <a:r>
              <a:rPr lang="ro-RO" sz="5400">
                <a:latin typeface="Times New Roman" panose="02020603050405020304" pitchFamily="18" charset="0"/>
                <a:cs typeface="Times New Roman" panose="02020603050405020304" pitchFamily="18" charset="0"/>
              </a:rPr>
              <a:t>Bibliography</a:t>
            </a:r>
            <a:endParaRPr lang="en-US" sz="5400">
              <a:latin typeface="Times New Roman" panose="02020603050405020304" pitchFamily="18" charset="0"/>
              <a:cs typeface="Times New Roman" panose="02020603050405020304" pitchFamily="18" charset="0"/>
            </a:endParaRP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50BAC6-9F5D-1649-B368-62A89F4CF09E}"/>
              </a:ext>
            </a:extLst>
          </p:cNvPr>
          <p:cNvSpPr>
            <a:spLocks noGrp="1"/>
          </p:cNvSpPr>
          <p:nvPr>
            <p:ph idx="1"/>
          </p:nvPr>
        </p:nvSpPr>
        <p:spPr>
          <a:xfrm>
            <a:off x="469662" y="2909771"/>
            <a:ext cx="4243589" cy="3320668"/>
          </a:xfrm>
        </p:spPr>
        <p:txBody>
          <a:bodyPr>
            <a:normAutofit/>
          </a:bodyPr>
          <a:lstStyle/>
          <a:p>
            <a:pPr marL="514350" indent="-514350" algn="just">
              <a:buFont typeface="+mj-lt"/>
              <a:buAutoNum type="arabicPeriod"/>
            </a:pPr>
            <a:r>
              <a:rPr lang="en-US" sz="2000">
                <a:latin typeface="Times New Roman" panose="02020603050405020304" pitchFamily="18" charset="0"/>
                <a:cs typeface="Times New Roman" panose="02020603050405020304" pitchFamily="18" charset="0"/>
              </a:rPr>
              <a:t>Ion Buzatu: “Via</a:t>
            </a:r>
            <a:r>
              <a:rPr lang="ro-RO" sz="2000">
                <a:latin typeface="Times New Roman" panose="02020603050405020304" pitchFamily="18" charset="0"/>
                <a:cs typeface="Times New Roman" panose="02020603050405020304" pitchFamily="18" charset="0"/>
              </a:rPr>
              <a:t>ț</a:t>
            </a:r>
            <a:r>
              <a:rPr lang="en-US" sz="2000">
                <a:latin typeface="Times New Roman" panose="02020603050405020304" pitchFamily="18" charset="0"/>
                <a:cs typeface="Times New Roman" panose="02020603050405020304" pitchFamily="18" charset="0"/>
              </a:rPr>
              <a:t>a </a:t>
            </a:r>
            <a:r>
              <a:rPr lang="ro-RO" sz="2000">
                <a:latin typeface="Times New Roman" panose="02020603050405020304" pitchFamily="18" charset="0"/>
                <a:cs typeface="Times New Roman" panose="02020603050405020304" pitchFamily="18" charset="0"/>
              </a:rPr>
              <a:t>ș</a:t>
            </a:r>
            <a:r>
              <a:rPr lang="en-US" sz="2000">
                <a:latin typeface="Times New Roman" panose="02020603050405020304" pitchFamily="18" charset="0"/>
                <a:cs typeface="Times New Roman" panose="02020603050405020304" pitchFamily="18" charset="0"/>
              </a:rPr>
              <a:t>i g</a:t>
            </a:r>
            <a:r>
              <a:rPr lang="ro-RO" sz="2000">
                <a:latin typeface="Times New Roman" panose="02020603050405020304" pitchFamily="18" charset="0"/>
                <a:cs typeface="Times New Roman" panose="02020603050405020304" pitchFamily="18" charset="0"/>
              </a:rPr>
              <a:t>â</a:t>
            </a:r>
            <a:r>
              <a:rPr lang="en-US" sz="2000">
                <a:latin typeface="Times New Roman" panose="02020603050405020304" pitchFamily="18" charset="0"/>
                <a:cs typeface="Times New Roman" panose="02020603050405020304" pitchFamily="18" charset="0"/>
              </a:rPr>
              <a:t>ndirea lui Confucius”, Meteor Press, 2009</a:t>
            </a:r>
          </a:p>
          <a:p>
            <a:pPr marL="514350" indent="-514350" algn="just">
              <a:buFont typeface="+mj-lt"/>
              <a:buAutoNum type="arabicPeriod"/>
            </a:pPr>
            <a:r>
              <a:rPr lang="en-US" sz="2000">
                <a:latin typeface="Times New Roman" panose="02020603050405020304" pitchFamily="18" charset="0"/>
                <a:cs typeface="Times New Roman" panose="02020603050405020304" pitchFamily="18" charset="0"/>
              </a:rPr>
              <a:t>Max Weber: “Analecte”, Cartex, 2025</a:t>
            </a:r>
          </a:p>
          <a:p>
            <a:pPr marL="514350" indent="-514350" algn="just">
              <a:buFont typeface="+mj-lt"/>
              <a:buAutoNum type="arabicPeriod"/>
            </a:pPr>
            <a:r>
              <a:rPr lang="en-US" sz="2000">
                <a:latin typeface="Times New Roman" panose="02020603050405020304" pitchFamily="18" charset="0"/>
                <a:cs typeface="Times New Roman" panose="02020603050405020304" pitchFamily="18" charset="0"/>
              </a:rPr>
              <a:t>Confucius: “Analectele lui </a:t>
            </a:r>
            <a:r>
              <a:rPr lang="ro-RO" sz="2000">
                <a:latin typeface="Times New Roman" panose="02020603050405020304" pitchFamily="18" charset="0"/>
                <a:cs typeface="Times New Roman" panose="02020603050405020304" pitchFamily="18" charset="0"/>
              </a:rPr>
              <a:t>C</a:t>
            </a:r>
            <a:r>
              <a:rPr lang="en-US" sz="2000">
                <a:latin typeface="Times New Roman" panose="02020603050405020304" pitchFamily="18" charset="0"/>
                <a:cs typeface="Times New Roman" panose="02020603050405020304" pitchFamily="18" charset="0"/>
              </a:rPr>
              <a:t>onfucius”, Traducere Xu Wende, Ideea European</a:t>
            </a:r>
            <a:r>
              <a:rPr lang="ro-RO" sz="2000">
                <a:latin typeface="Times New Roman" panose="02020603050405020304" pitchFamily="18" charset="0"/>
                <a:cs typeface="Times New Roman" panose="02020603050405020304" pitchFamily="18" charset="0"/>
              </a:rPr>
              <a:t>ă</a:t>
            </a:r>
            <a:r>
              <a:rPr lang="en-US" sz="2000">
                <a:latin typeface="Times New Roman" panose="02020603050405020304" pitchFamily="18" charset="0"/>
                <a:cs typeface="Times New Roman" panose="02020603050405020304" pitchFamily="18" charset="0"/>
              </a:rPr>
              <a:t>, 2022</a:t>
            </a:r>
          </a:p>
          <a:p>
            <a:pPr marL="514350" indent="-514350" algn="just">
              <a:buFont typeface="+mj-lt"/>
              <a:buAutoNum type="arabicPeriod"/>
            </a:pPr>
            <a:r>
              <a:rPr lang="en-US" sz="2000">
                <a:latin typeface="Times New Roman" panose="02020603050405020304" pitchFamily="18" charset="0"/>
                <a:cs typeface="Times New Roman" panose="02020603050405020304" pitchFamily="18" charset="0"/>
              </a:rPr>
              <a:t>Confucius: “Cartea c</a:t>
            </a:r>
            <a:r>
              <a:rPr lang="ro-RO" sz="2000">
                <a:latin typeface="Times New Roman" panose="02020603050405020304" pitchFamily="18" charset="0"/>
                <a:cs typeface="Times New Roman" panose="02020603050405020304" pitchFamily="18" charset="0"/>
              </a:rPr>
              <a:t>â</a:t>
            </a:r>
            <a:r>
              <a:rPr lang="en-US" sz="2000">
                <a:latin typeface="Times New Roman" panose="02020603050405020304" pitchFamily="18" charset="0"/>
                <a:cs typeface="Times New Roman" panose="02020603050405020304" pitchFamily="18" charset="0"/>
              </a:rPr>
              <a:t>ntecelor”, Traducere Xu Wende, Ideea European</a:t>
            </a:r>
            <a:r>
              <a:rPr lang="ro-RO" sz="2000">
                <a:latin typeface="Times New Roman" panose="02020603050405020304" pitchFamily="18" charset="0"/>
                <a:cs typeface="Times New Roman" panose="02020603050405020304" pitchFamily="18" charset="0"/>
              </a:rPr>
              <a:t>ă</a:t>
            </a:r>
            <a:r>
              <a:rPr lang="en-US" sz="2000">
                <a:latin typeface="Times New Roman" panose="02020603050405020304" pitchFamily="18" charset="0"/>
                <a:cs typeface="Times New Roman" panose="02020603050405020304" pitchFamily="18" charset="0"/>
              </a:rPr>
              <a:t>, 2022 </a:t>
            </a:r>
          </a:p>
        </p:txBody>
      </p:sp>
      <p:pic>
        <p:nvPicPr>
          <p:cNvPr id="4" name="Picture 3">
            <a:extLst>
              <a:ext uri="{FF2B5EF4-FFF2-40B4-BE49-F238E27FC236}">
                <a16:creationId xmlns:a16="http://schemas.microsoft.com/office/drawing/2014/main" id="{7B4FB7A4-28EA-0DA0-C746-D3D6CA517DD9}"/>
              </a:ext>
            </a:extLst>
          </p:cNvPr>
          <p:cNvPicPr>
            <a:picLocks noChangeAspect="1"/>
          </p:cNvPicPr>
          <p:nvPr/>
        </p:nvPicPr>
        <p:blipFill>
          <a:blip r:embed="rId2"/>
          <a:srcRect l="9482" r="1980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04178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nfucius Temple, Beijing - TimesTravel">
            <a:extLst>
              <a:ext uri="{FF2B5EF4-FFF2-40B4-BE49-F238E27FC236}">
                <a16:creationId xmlns:a16="http://schemas.microsoft.com/office/drawing/2014/main" id="{B879C0FD-20EF-6470-B394-B569E6EEA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5730"/>
          <a:stretch>
            <a:fillRect/>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BBC7BD-FF5B-F3C7-6122-88B6DE42C4D0}"/>
              </a:ext>
            </a:extLst>
          </p:cNvPr>
          <p:cNvSpPr>
            <a:spLocks noGrp="1"/>
          </p:cNvSpPr>
          <p:nvPr>
            <p:ph type="ctrTitle"/>
          </p:nvPr>
        </p:nvSpPr>
        <p:spPr>
          <a:xfrm>
            <a:off x="2108473" y="102692"/>
            <a:ext cx="8628353" cy="1126339"/>
          </a:xfrm>
        </p:spPr>
        <p:txBody>
          <a:bodyPr anchor="t">
            <a:normAutofit/>
          </a:bodyPr>
          <a:lstStyle/>
          <a:p>
            <a:pPr algn="l"/>
            <a:r>
              <a:rPr lang="en-US" sz="5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 you for your attention!</a:t>
            </a:r>
          </a:p>
        </p:txBody>
      </p:sp>
      <p:sp>
        <p:nvSpPr>
          <p:cNvPr id="1035" name="Rectangle 103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6491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D006219-7965-DD3D-1F97-7CEBBD6F694E}"/>
              </a:ext>
            </a:extLst>
          </p:cNvPr>
          <p:cNvSpPr>
            <a:spLocks noGrp="1"/>
          </p:cNvSpPr>
          <p:nvPr>
            <p:ph type="title"/>
          </p:nvPr>
        </p:nvSpPr>
        <p:spPr>
          <a:xfrm>
            <a:off x="401584" y="381001"/>
            <a:ext cx="4724598" cy="1708242"/>
          </a:xfrm>
        </p:spPr>
        <p:txBody>
          <a:bodyPr anchor="ctr">
            <a:normAutofit/>
          </a:bodyPr>
          <a:lstStyle/>
          <a:p>
            <a:r>
              <a:rPr lang="en-US"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Childhood and youth</a:t>
            </a:r>
          </a:p>
        </p:txBody>
      </p:sp>
      <p:sp>
        <p:nvSpPr>
          <p:cNvPr id="3" name="Content Placeholder 2">
            <a:extLst>
              <a:ext uri="{FF2B5EF4-FFF2-40B4-BE49-F238E27FC236}">
                <a16:creationId xmlns:a16="http://schemas.microsoft.com/office/drawing/2014/main" id="{9E705554-FA4A-6135-5742-216D0771CA14}"/>
              </a:ext>
            </a:extLst>
          </p:cNvPr>
          <p:cNvSpPr>
            <a:spLocks noGrp="1"/>
          </p:cNvSpPr>
          <p:nvPr>
            <p:ph idx="1"/>
          </p:nvPr>
        </p:nvSpPr>
        <p:spPr>
          <a:xfrm>
            <a:off x="201364" y="1700980"/>
            <a:ext cx="4924818" cy="4558762"/>
          </a:xfrm>
        </p:spPr>
        <p:txBody>
          <a:bodyPr anchor="ctr">
            <a:normAutofit/>
          </a:bodyPr>
          <a:lstStyle/>
          <a:p>
            <a:pPr algn="just"/>
            <a:r>
              <a:rPr lang="en-US" sz="1600">
                <a:latin typeface="Times New Roman" panose="02020603050405020304" pitchFamily="18" charset="0"/>
                <a:cs typeface="Times New Roman" panose="02020603050405020304" pitchFamily="18" charset="0"/>
              </a:rPr>
              <a:t>Confucius was born into a family of educated, learned people, with admiration for their ancestors. In the house of one of them, on a tripod – considered a sign of fate- the inscription was engraved “</a:t>
            </a:r>
            <a:r>
              <a:rPr lang="en-US" sz="1600" b="1">
                <a:latin typeface="Times New Roman" panose="02020603050405020304" pitchFamily="18" charset="0"/>
                <a:cs typeface="Times New Roman" panose="02020603050405020304" pitchFamily="18" charset="0"/>
              </a:rPr>
              <a:t>Do not walk on the road with a stoop. Accept with modesty the offered position that you will fulfill with humility and sincerity, and always respect your ancestors</a:t>
            </a:r>
            <a:r>
              <a:rPr lang="en-US" sz="1600">
                <a:latin typeface="Times New Roman" panose="02020603050405020304" pitchFamily="18" charset="0"/>
                <a:cs typeface="Times New Roman" panose="02020603050405020304" pitchFamily="18" charset="0"/>
              </a:rPr>
              <a:t>”, prefacing what Confucius left us;</a:t>
            </a:r>
          </a:p>
          <a:p>
            <a:pPr algn="just"/>
            <a:r>
              <a:rPr lang="en-US" sz="1600">
                <a:latin typeface="Times New Roman" panose="02020603050405020304" pitchFamily="18" charset="0"/>
                <a:cs typeface="Times New Roman" panose="02020603050405020304" pitchFamily="18" charset="0"/>
              </a:rPr>
              <a:t>His great-grandfather, grandfather, and father held important positions - district governors with responsibilities in civil administration and military defense [1];</a:t>
            </a:r>
          </a:p>
          <a:p>
            <a:pPr algn="just"/>
            <a:r>
              <a:rPr lang="en-US" sz="1600">
                <a:latin typeface="Times New Roman" panose="02020603050405020304" pitchFamily="18" charset="0"/>
                <a:cs typeface="Times New Roman" panose="02020603050405020304" pitchFamily="18" charset="0"/>
              </a:rPr>
              <a:t>His father, Shu Lianghe (Şu Liang hă), also known as Kang Ge, through deeds of courage and intelligence, enjoyed a great reputation;</a:t>
            </a:r>
          </a:p>
          <a:p>
            <a:pPr algn="just"/>
            <a:r>
              <a:rPr lang="en-US" sz="1600">
                <a:latin typeface="Times New Roman" panose="02020603050405020304" pitchFamily="18" charset="0"/>
                <a:cs typeface="Times New Roman" panose="02020603050405020304" pitchFamily="18" charset="0"/>
              </a:rPr>
              <a:t>Confucius’ mother, Yan Zhengzai (Ian Cengtai), the daughter of a scholar, married at the age of 13 to Confucius’ father, who was over 60 years old.</a:t>
            </a:r>
          </a:p>
          <a:p>
            <a:endParaRPr lang="en-US" sz="1100"/>
          </a:p>
        </p:txBody>
      </p:sp>
      <p:sp>
        <p:nvSpPr>
          <p:cNvPr id="18" name="Rectangle 17">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E9F5539-00D2-802D-D734-06B6ABFD75D0}"/>
              </a:ext>
            </a:extLst>
          </p:cNvPr>
          <p:cNvPicPr>
            <a:picLocks noChangeAspect="1"/>
          </p:cNvPicPr>
          <p:nvPr/>
        </p:nvPicPr>
        <p:blipFill>
          <a:blip r:embed="rId2"/>
          <a:srcRect r="-1" b="1838"/>
          <a:stretch>
            <a:fillRect/>
          </a:stretch>
        </p:blipFill>
        <p:spPr>
          <a:xfrm>
            <a:off x="7354528" y="0"/>
            <a:ext cx="4837471" cy="6832392"/>
          </a:xfrm>
          <a:prstGeom prst="rect">
            <a:avLst/>
          </a:prstGeom>
        </p:spPr>
      </p:pic>
    </p:spTree>
    <p:extLst>
      <p:ext uri="{BB962C8B-B14F-4D97-AF65-F5344CB8AC3E}">
        <p14:creationId xmlns:p14="http://schemas.microsoft.com/office/powerpoint/2010/main" val="4114393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68A0C0-3025-AB57-3F7A-63B28C878380}"/>
              </a:ext>
            </a:extLst>
          </p:cNvPr>
          <p:cNvSpPr>
            <a:spLocks noGrp="1"/>
          </p:cNvSpPr>
          <p:nvPr>
            <p:ph type="title"/>
          </p:nvPr>
        </p:nvSpPr>
        <p:spPr>
          <a:xfrm>
            <a:off x="4657345" y="435173"/>
            <a:ext cx="6251110" cy="1783080"/>
          </a:xfrm>
        </p:spPr>
        <p:txBody>
          <a:bodyPr anchor="b">
            <a:normAutofit/>
          </a:bodyPr>
          <a:lstStyle/>
          <a:p>
            <a:pPr algn="ctr"/>
            <a:r>
              <a:rPr lang="en-US" sz="4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Childhood and youth</a:t>
            </a:r>
            <a:endParaRPr lang="en-US" sz="480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34F2160E-B33A-9A94-6934-99301DFEEF17}"/>
              </a:ext>
            </a:extLst>
          </p:cNvPr>
          <p:cNvPicPr>
            <a:picLocks noChangeAspect="1"/>
          </p:cNvPicPr>
          <p:nvPr/>
        </p:nvPicPr>
        <p:blipFill>
          <a:blip r:embed="rId2"/>
          <a:srcRect l="231" r="7057"/>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50A88CA-EB3B-C33E-9704-5019E5907C58}"/>
              </a:ext>
            </a:extLst>
          </p:cNvPr>
          <p:cNvSpPr>
            <a:spLocks noGrp="1"/>
          </p:cNvSpPr>
          <p:nvPr>
            <p:ph idx="1"/>
          </p:nvPr>
        </p:nvSpPr>
        <p:spPr>
          <a:xfrm>
            <a:off x="5297762" y="2706624"/>
            <a:ext cx="6251110" cy="3483864"/>
          </a:xfrm>
        </p:spPr>
        <p:txBody>
          <a:bodyPr>
            <a:normAutofit/>
          </a:bodyPr>
          <a:lstStyle/>
          <a:p>
            <a:pPr algn="just"/>
            <a:r>
              <a:rPr lang="en-US" sz="1700" dirty="0">
                <a:latin typeface="Times New Roman" panose="02020603050405020304" pitchFamily="18" charset="0"/>
                <a:cs typeface="Times New Roman" panose="02020603050405020304" pitchFamily="18" charset="0"/>
              </a:rPr>
              <a:t>Confucius was born in an area of Mount </a:t>
            </a:r>
            <a:r>
              <a:rPr lang="en-US" sz="1700" dirty="0" err="1">
                <a:latin typeface="Times New Roman" panose="02020603050405020304" pitchFamily="18" charset="0"/>
                <a:cs typeface="Times New Roman" panose="02020603050405020304" pitchFamily="18" charset="0"/>
              </a:rPr>
              <a:t>Niqin</a:t>
            </a:r>
            <a:r>
              <a:rPr lang="en-US" sz="1700" dirty="0">
                <a:latin typeface="Times New Roman" panose="02020603050405020304" pitchFamily="18" charset="0"/>
                <a:cs typeface="Times New Roman" panose="02020603050405020304" pitchFamily="18" charset="0"/>
              </a:rPr>
              <a:t>, hastily identified by his parents;</a:t>
            </a:r>
          </a:p>
          <a:p>
            <a:pPr algn="just"/>
            <a:r>
              <a:rPr lang="en-US" sz="1700" dirty="0">
                <a:latin typeface="Times New Roman" panose="02020603050405020304" pitchFamily="18" charset="0"/>
                <a:cs typeface="Times New Roman" panose="02020603050405020304" pitchFamily="18" charset="0"/>
              </a:rPr>
              <a:t>The dry spring in the cave, the birthplace of Confucius, still flows today, being a testimony and symbol of Confucius’ birth and immortality [1];</a:t>
            </a:r>
          </a:p>
          <a:p>
            <a:pPr algn="just"/>
            <a:r>
              <a:rPr lang="en-US" sz="1700" b="1" dirty="0">
                <a:latin typeface="Times New Roman" panose="02020603050405020304" pitchFamily="18" charset="0"/>
                <a:cs typeface="Times New Roman" panose="02020603050405020304" pitchFamily="18" charset="0"/>
              </a:rPr>
              <a:t>“The date of birth of Confucius is recorded as August 27, 551 BC, in the 21st year of the reign of King Ling of the Zhen Dynasty and in the 22nd year of the reign of Prince Xiang of the Principality of Lu</a:t>
            </a:r>
            <a:r>
              <a:rPr lang="en-US" sz="1700" dirty="0">
                <a:latin typeface="Times New Roman" panose="02020603050405020304" pitchFamily="18" charset="0"/>
                <a:cs typeface="Times New Roman" panose="02020603050405020304" pitchFamily="18" charset="0"/>
              </a:rPr>
              <a:t>” [1];</a:t>
            </a:r>
          </a:p>
          <a:p>
            <a:pPr algn="just"/>
            <a:r>
              <a:rPr lang="en-US" sz="1700" dirty="0">
                <a:latin typeface="Times New Roman" panose="02020603050405020304" pitchFamily="18" charset="0"/>
                <a:cs typeface="Times New Roman" panose="02020603050405020304" pitchFamily="18" charset="0"/>
              </a:rPr>
              <a:t>Confucius’ father gave him the ancestral family name Kang and the name related to the birthplace – Mount </a:t>
            </a:r>
            <a:r>
              <a:rPr lang="en-US" sz="1700" dirty="0" err="1">
                <a:latin typeface="Times New Roman" panose="02020603050405020304" pitchFamily="18" charset="0"/>
                <a:cs typeface="Times New Roman" panose="02020603050405020304" pitchFamily="18" charset="0"/>
              </a:rPr>
              <a:t>Niqin</a:t>
            </a:r>
            <a:r>
              <a:rPr lang="en-US" sz="1700" dirty="0">
                <a:latin typeface="Times New Roman" panose="02020603050405020304" pitchFamily="18" charset="0"/>
                <a:cs typeface="Times New Roman" panose="02020603050405020304" pitchFamily="18" charset="0"/>
              </a:rPr>
              <a:t>, stylizing it as </a:t>
            </a:r>
            <a:r>
              <a:rPr lang="en-US" sz="1700" b="1" dirty="0">
                <a:latin typeface="Times New Roman" panose="02020603050405020304" pitchFamily="18" charset="0"/>
                <a:cs typeface="Times New Roman" panose="02020603050405020304" pitchFamily="18" charset="0"/>
              </a:rPr>
              <a:t>Zong Ni</a:t>
            </a:r>
            <a:r>
              <a:rPr lang="en-US" sz="1700" dirty="0">
                <a:latin typeface="Times New Roman" panose="02020603050405020304" pitchFamily="18" charset="0"/>
                <a:cs typeface="Times New Roman" panose="02020603050405020304" pitchFamily="18" charset="0"/>
              </a:rPr>
              <a:t> (the second name from Mount </a:t>
            </a:r>
            <a:r>
              <a:rPr lang="en-US" sz="1700" dirty="0" err="1">
                <a:latin typeface="Times New Roman" panose="02020603050405020304" pitchFamily="18" charset="0"/>
                <a:cs typeface="Times New Roman" panose="02020603050405020304" pitchFamily="18" charset="0"/>
              </a:rPr>
              <a:t>Niqin</a:t>
            </a:r>
            <a:r>
              <a:rPr lang="en-US" sz="1700" dirty="0">
                <a:latin typeface="Times New Roman" panose="02020603050405020304" pitchFamily="18" charset="0"/>
                <a:cs typeface="Times New Roman" panose="02020603050405020304" pitchFamily="18" charset="0"/>
              </a:rPr>
              <a:t>).</a:t>
            </a:r>
          </a:p>
          <a:p>
            <a:endParaRPr lang="en-US" sz="1700" dirty="0"/>
          </a:p>
        </p:txBody>
      </p:sp>
    </p:spTree>
    <p:extLst>
      <p:ext uri="{BB962C8B-B14F-4D97-AF65-F5344CB8AC3E}">
        <p14:creationId xmlns:p14="http://schemas.microsoft.com/office/powerpoint/2010/main" val="600083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1"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08C77C5-DCF4-BE77-275D-3264D58C16DF}"/>
              </a:ext>
            </a:extLst>
          </p:cNvPr>
          <p:cNvSpPr>
            <a:spLocks noGrp="1"/>
          </p:cNvSpPr>
          <p:nvPr>
            <p:ph type="title"/>
          </p:nvPr>
        </p:nvSpPr>
        <p:spPr>
          <a:xfrm>
            <a:off x="515995" y="163744"/>
            <a:ext cx="4734430" cy="1708242"/>
          </a:xfrm>
        </p:spPr>
        <p:txBody>
          <a:bodyPr anchor="ctr">
            <a:normAutofit/>
          </a:bodyPr>
          <a:lstStyle/>
          <a:p>
            <a:r>
              <a:rPr lang="en-US"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Childhood and youth</a:t>
            </a:r>
            <a:endParaRPr lang="en-US" sz="400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D95552-0E03-B29E-E0B4-2C60307ABA81}"/>
              </a:ext>
            </a:extLst>
          </p:cNvPr>
          <p:cNvSpPr>
            <a:spLocks noGrp="1"/>
          </p:cNvSpPr>
          <p:nvPr>
            <p:ph idx="1"/>
          </p:nvPr>
        </p:nvSpPr>
        <p:spPr>
          <a:xfrm>
            <a:off x="211194" y="1772153"/>
            <a:ext cx="5039231" cy="3769834"/>
          </a:xfrm>
        </p:spPr>
        <p:txBody>
          <a:bodyPr anchor="ctr">
            <a:normAutofit/>
          </a:bodyPr>
          <a:lstStyle/>
          <a:p>
            <a:pPr algn="just"/>
            <a:r>
              <a:rPr lang="en-US" sz="1600" dirty="0">
                <a:latin typeface="Times New Roman" panose="02020603050405020304" pitchFamily="18" charset="0"/>
                <a:cs typeface="Times New Roman" panose="02020603050405020304" pitchFamily="18" charset="0"/>
              </a:rPr>
              <a:t>At the age of 3, he loses his father and </a:t>
            </a:r>
            <a:r>
              <a:rPr lang="en-US" sz="1600" b="1" dirty="0">
                <a:latin typeface="Times New Roman" panose="02020603050405020304" pitchFamily="18" charset="0"/>
                <a:cs typeface="Times New Roman" panose="02020603050405020304" pitchFamily="18" charset="0"/>
              </a:rPr>
              <a:t>returns to his maternal grandparents' house, from whom he learns the complicated Chinese hieroglyphs from the age of 5;</a:t>
            </a:r>
          </a:p>
          <a:p>
            <a:pPr algn="just"/>
            <a:r>
              <a:rPr lang="en-US" sz="1600" dirty="0">
                <a:latin typeface="Times New Roman" panose="02020603050405020304" pitchFamily="18" charset="0"/>
                <a:cs typeface="Times New Roman" panose="02020603050405020304" pitchFamily="18" charset="0"/>
              </a:rPr>
              <a:t>From the age of </a:t>
            </a:r>
            <a:r>
              <a:rPr lang="en-US" sz="1600" b="1" dirty="0">
                <a:latin typeface="Times New Roman" panose="02020603050405020304" pitchFamily="18" charset="0"/>
                <a:cs typeface="Times New Roman" panose="02020603050405020304" pitchFamily="18" charset="0"/>
              </a:rPr>
              <a:t>12-13, he was appreciated for his accumulated knowledge and musical talent, but also for his love for ancient and wise kings, skills instilled by his mother and grandfather;</a:t>
            </a:r>
          </a:p>
          <a:p>
            <a:pPr algn="just"/>
            <a:r>
              <a:rPr lang="en-US" sz="1600" b="1" dirty="0">
                <a:latin typeface="Times New Roman" panose="02020603050405020304" pitchFamily="18" charset="0"/>
                <a:cs typeface="Times New Roman" panose="02020603050405020304" pitchFamily="18" charset="0"/>
              </a:rPr>
              <a:t>The exhausting work to support the family brings the early death, at only 40 years old, of his mother;</a:t>
            </a:r>
          </a:p>
          <a:p>
            <a:pPr algn="just"/>
            <a:r>
              <a:rPr lang="en-US" sz="1600" b="1" dirty="0">
                <a:latin typeface="Times New Roman" panose="02020603050405020304" pitchFamily="18" charset="0"/>
                <a:cs typeface="Times New Roman" panose="02020603050405020304" pitchFamily="18" charset="0"/>
              </a:rPr>
              <a:t>In the place where his parents rest for eternity, a memorial temple was built, a place of veneration and pilgrimage</a:t>
            </a:r>
            <a:r>
              <a:rPr lang="en-US" sz="1600" dirty="0">
                <a:latin typeface="Times New Roman" panose="02020603050405020304" pitchFamily="18" charset="0"/>
                <a:cs typeface="Times New Roman" panose="02020603050405020304" pitchFamily="18" charset="0"/>
              </a:rPr>
              <a:t>.</a:t>
            </a:r>
          </a:p>
          <a:p>
            <a:endParaRPr lang="en-US" sz="1600" dirty="0"/>
          </a:p>
        </p:txBody>
      </p:sp>
      <p:sp>
        <p:nvSpPr>
          <p:cNvPr id="1052" name="Rectangle 1051">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5E147B1-4009-C107-03B1-EDDE7E813D9F}"/>
              </a:ext>
            </a:extLst>
          </p:cNvPr>
          <p:cNvPicPr>
            <a:picLocks noChangeAspect="1"/>
          </p:cNvPicPr>
          <p:nvPr/>
        </p:nvPicPr>
        <p:blipFill>
          <a:blip r:embed="rId2"/>
          <a:stretch>
            <a:fillRect/>
          </a:stretch>
        </p:blipFill>
        <p:spPr>
          <a:xfrm>
            <a:off x="6096000" y="1648712"/>
            <a:ext cx="5334197" cy="3560576"/>
          </a:xfrm>
          <a:prstGeom prst="rect">
            <a:avLst/>
          </a:prstGeom>
        </p:spPr>
      </p:pic>
    </p:spTree>
    <p:extLst>
      <p:ext uri="{BB962C8B-B14F-4D97-AF65-F5344CB8AC3E}">
        <p14:creationId xmlns:p14="http://schemas.microsoft.com/office/powerpoint/2010/main" val="2322501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Oldest Japanese Manuscript on Confucius Teachings Confirmed | Ancient  Origins">
            <a:extLst>
              <a:ext uri="{FF2B5EF4-FFF2-40B4-BE49-F238E27FC236}">
                <a16:creationId xmlns:a16="http://schemas.microsoft.com/office/drawing/2014/main" id="{441A8957-B6BE-5D01-631C-5002F72D18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906" r="-1" b="19397"/>
          <a:stretch>
            <a:fillRect/>
          </a:stretch>
        </p:blipFill>
        <p:spPr bwMode="auto">
          <a:xfrm>
            <a:off x="-1" y="10"/>
            <a:ext cx="12228129" cy="3444183"/>
          </a:xfrm>
          <a:prstGeom prst="rect">
            <a:avLst/>
          </a:prstGeom>
          <a:noFill/>
          <a:extLst>
            <a:ext uri="{909E8E84-426E-40DD-AFC4-6F175D3DCCD1}">
              <a14:hiddenFill xmlns:a14="http://schemas.microsoft.com/office/drawing/2010/main">
                <a:solidFill>
                  <a:srgbClr val="FFFFFF"/>
                </a:solidFill>
              </a14:hiddenFill>
            </a:ext>
          </a:extLst>
        </p:spPr>
      </p:pic>
      <p:grpSp>
        <p:nvGrpSpPr>
          <p:cNvPr id="2057" name="Group 2056">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2058" name="Freeform: Shape 2057">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059" name="Freeform: Shape 2058">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060" name="Freeform: Shape 2059">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061" name="Freeform: Shape 2060">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80FE0753-BAED-09EC-BA59-9722813F8091}"/>
              </a:ext>
            </a:extLst>
          </p:cNvPr>
          <p:cNvSpPr>
            <a:spLocks noGrp="1"/>
          </p:cNvSpPr>
          <p:nvPr>
            <p:ph type="title"/>
          </p:nvPr>
        </p:nvSpPr>
        <p:spPr>
          <a:xfrm>
            <a:off x="381885" y="4200452"/>
            <a:ext cx="5021782" cy="1509931"/>
          </a:xfrm>
        </p:spPr>
        <p:txBody>
          <a:bodyPr>
            <a:normAutofit/>
          </a:bodyPr>
          <a:lstStyle/>
          <a:p>
            <a:pPr algn="ctr"/>
            <a:r>
              <a:rPr lang="en-US" sz="36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Childhood and youth</a:t>
            </a:r>
            <a:endParaRPr lang="en-US" sz="360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5A9997A-FAFC-C300-AA06-86E4CAF27481}"/>
              </a:ext>
            </a:extLst>
          </p:cNvPr>
          <p:cNvSpPr>
            <a:spLocks noGrp="1"/>
          </p:cNvSpPr>
          <p:nvPr>
            <p:ph idx="1"/>
          </p:nvPr>
        </p:nvSpPr>
        <p:spPr>
          <a:xfrm>
            <a:off x="5785552" y="3429001"/>
            <a:ext cx="6298293" cy="3731106"/>
          </a:xfrm>
        </p:spPr>
        <p:txBody>
          <a:bodyPr anchor="ctr">
            <a:normAutofit/>
          </a:bodyPr>
          <a:lstStyle/>
          <a:p>
            <a:pPr algn="just"/>
            <a:r>
              <a:rPr lang="en-US" sz="1600" dirty="0">
                <a:latin typeface="Times New Roman" panose="02020603050405020304" pitchFamily="18" charset="0"/>
                <a:cs typeface="Times New Roman" panose="02020603050405020304" pitchFamily="18" charset="0"/>
              </a:rPr>
              <a:t>About Confucius, it was written posthumously that </a:t>
            </a:r>
            <a:r>
              <a:rPr lang="en-US" sz="1600" b="1" dirty="0">
                <a:latin typeface="Times New Roman" panose="02020603050405020304" pitchFamily="18" charset="0"/>
                <a:cs typeface="Times New Roman" panose="02020603050405020304" pitchFamily="18" charset="0"/>
              </a:rPr>
              <a:t>from the age of 12-13, he had become appreciated "for his accumulated knowledge and for his musical talent";</a:t>
            </a:r>
          </a:p>
          <a:p>
            <a:pPr algn="just"/>
            <a:r>
              <a:rPr lang="en-US" sz="1600" dirty="0">
                <a:latin typeface="Times New Roman" panose="02020603050405020304" pitchFamily="18" charset="0"/>
                <a:cs typeface="Times New Roman" panose="02020603050405020304" pitchFamily="18" charset="0"/>
              </a:rPr>
              <a:t>His mother and grandfather educated him in the spirit of love and respect for the ancient kings and urged him to </a:t>
            </a:r>
            <a:r>
              <a:rPr lang="en-US" sz="1600" b="1" dirty="0">
                <a:latin typeface="Times New Roman" panose="02020603050405020304" pitchFamily="18" charset="0"/>
                <a:cs typeface="Times New Roman" panose="02020603050405020304" pitchFamily="18" charset="0"/>
              </a:rPr>
              <a:t>study the fields of history, archeology, and the "Book of Changes";</a:t>
            </a:r>
          </a:p>
          <a:p>
            <a:pPr algn="just"/>
            <a:r>
              <a:rPr lang="en-US" sz="1600" dirty="0">
                <a:latin typeface="Times New Roman" panose="02020603050405020304" pitchFamily="18" charset="0"/>
                <a:cs typeface="Times New Roman" panose="02020603050405020304" pitchFamily="18" charset="0"/>
              </a:rPr>
              <a:t>He was also instilled with the idea that he had wise ancestors and, therefore, the responsibility to carry on the family tradition;</a:t>
            </a:r>
          </a:p>
          <a:p>
            <a:pPr algn="just"/>
            <a:r>
              <a:rPr lang="en-US" sz="1600" b="1" dirty="0">
                <a:latin typeface="Times New Roman" panose="02020603050405020304" pitchFamily="18" charset="0"/>
                <a:cs typeface="Times New Roman" panose="02020603050405020304" pitchFamily="18" charset="0"/>
              </a:rPr>
              <a:t>The death of his mother determined, from the age of 17, not only to lead a modest life, but to be forced to work, without abandoning his studies;</a:t>
            </a:r>
          </a:p>
          <a:p>
            <a:pPr algn="just"/>
            <a:r>
              <a:rPr lang="en-US" sz="1600" b="1" dirty="0">
                <a:latin typeface="Times New Roman" panose="02020603050405020304" pitchFamily="18" charset="0"/>
                <a:cs typeface="Times New Roman" panose="02020603050405020304" pitchFamily="18" charset="0"/>
              </a:rPr>
              <a:t>Thus, he became a cattle herder for a landowner whose employment was conditioned by access to his collection of books.</a:t>
            </a:r>
          </a:p>
          <a:p>
            <a:endParaRPr lang="en-US" sz="700" dirty="0">
              <a:solidFill>
                <a:schemeClr val="tx2"/>
              </a:solidFill>
            </a:endParaRPr>
          </a:p>
        </p:txBody>
      </p:sp>
    </p:spTree>
    <p:extLst>
      <p:ext uri="{BB962C8B-B14F-4D97-AF65-F5344CB8AC3E}">
        <p14:creationId xmlns:p14="http://schemas.microsoft.com/office/powerpoint/2010/main" val="3897176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C3C333-EE13-A356-5248-0252B7293C55}"/>
              </a:ext>
            </a:extLst>
          </p:cNvPr>
          <p:cNvSpPr>
            <a:spLocks noGrp="1"/>
          </p:cNvSpPr>
          <p:nvPr>
            <p:ph type="title"/>
          </p:nvPr>
        </p:nvSpPr>
        <p:spPr>
          <a:xfrm>
            <a:off x="6474542" y="-160069"/>
            <a:ext cx="5717458" cy="1248536"/>
          </a:xfrm>
        </p:spPr>
        <p:txBody>
          <a:bodyPr anchor="b">
            <a:normAutofit/>
          </a:bodyPr>
          <a:lstStyle/>
          <a:p>
            <a:r>
              <a:rPr lang="ro-RO" sz="4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work of Confucius</a:t>
            </a:r>
            <a:endParaRPr lang="en-US" sz="4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B157F79-68D0-C28D-E3B6-7BFFF7F67890}"/>
              </a:ext>
            </a:extLst>
          </p:cNvPr>
          <p:cNvPicPr>
            <a:picLocks noChangeAspect="1"/>
          </p:cNvPicPr>
          <p:nvPr/>
        </p:nvPicPr>
        <p:blipFill>
          <a:blip r:embed="rId2"/>
          <a:stretch>
            <a:fillRect/>
          </a:stretch>
        </p:blipFill>
        <p:spPr>
          <a:xfrm>
            <a:off x="630936" y="1088467"/>
            <a:ext cx="5458968" cy="4681065"/>
          </a:xfrm>
          <a:prstGeom prst="rect">
            <a:avLst/>
          </a:prstGeom>
        </p:spPr>
      </p:pic>
      <p:sp>
        <p:nvSpPr>
          <p:cNvPr id="1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72558B-8BB2-2313-6DAF-1155EC8A183A}"/>
              </a:ext>
            </a:extLst>
          </p:cNvPr>
          <p:cNvSpPr>
            <a:spLocks noGrp="1"/>
          </p:cNvSpPr>
          <p:nvPr>
            <p:ph idx="1"/>
          </p:nvPr>
        </p:nvSpPr>
        <p:spPr>
          <a:xfrm>
            <a:off x="6739128" y="1248536"/>
            <a:ext cx="4818888" cy="5677504"/>
          </a:xfrm>
        </p:spPr>
        <p:txBody>
          <a:bodyPr anchor="t">
            <a:normAutofit lnSpcReduction="10000"/>
          </a:bodyPr>
          <a:lstStyle/>
          <a:p>
            <a:pPr algn="just"/>
            <a:r>
              <a:rPr lang="en-US" sz="1800" b="1" dirty="0">
                <a:latin typeface="Times New Roman" panose="02020603050405020304" pitchFamily="18" charset="0"/>
                <a:cs typeface="Times New Roman" panose="02020603050405020304" pitchFamily="18" charset="0"/>
              </a:rPr>
              <a:t>Access to the landowner's books, the position of cattle herder, but especially his intelligence, allows the young Confucius to clarify and consolidate his conception of society and life;</a:t>
            </a:r>
          </a:p>
          <a:p>
            <a:pPr algn="just"/>
            <a:r>
              <a:rPr lang="en-US" sz="1800" dirty="0">
                <a:latin typeface="Times New Roman" panose="02020603050405020304" pitchFamily="18" charset="0"/>
                <a:cs typeface="Times New Roman" panose="02020603050405020304" pitchFamily="18" charset="0"/>
              </a:rPr>
              <a:t>He notices the unfairness of </a:t>
            </a:r>
            <a:r>
              <a:rPr lang="en-US" sz="1800" b="1" dirty="0">
                <a:latin typeface="Times New Roman" panose="02020603050405020304" pitchFamily="18" charset="0"/>
                <a:cs typeface="Times New Roman" panose="02020603050405020304" pitchFamily="18" charset="0"/>
              </a:rPr>
              <a:t>subordination relations in work; </a:t>
            </a:r>
          </a:p>
          <a:p>
            <a:pPr algn="just"/>
            <a:r>
              <a:rPr lang="en-US" sz="1800" b="1" dirty="0">
                <a:latin typeface="Times New Roman" panose="02020603050405020304" pitchFamily="18" charset="0"/>
                <a:cs typeface="Times New Roman" panose="02020603050405020304" pitchFamily="18" charset="0"/>
              </a:rPr>
              <a:t>He affirms the need to consider fair living conditions, humane treatment in the master/subordinate relationship</a:t>
            </a:r>
            <a:r>
              <a:rPr lang="en-US" sz="1800" dirty="0">
                <a:latin typeface="Times New Roman" panose="02020603050405020304" pitchFamily="18" charset="0"/>
                <a:cs typeface="Times New Roman" panose="02020603050405020304" pitchFamily="18" charset="0"/>
              </a:rPr>
              <a:t>; </a:t>
            </a:r>
          </a:p>
          <a:p>
            <a:pPr algn="just"/>
            <a:r>
              <a:rPr lang="en-US" sz="1800" b="1" dirty="0">
                <a:latin typeface="Times New Roman" panose="02020603050405020304" pitchFamily="18" charset="0"/>
                <a:cs typeface="Times New Roman" panose="02020603050405020304" pitchFamily="18" charset="0"/>
              </a:rPr>
              <a:t>He speaks out against subordination and social stratification;</a:t>
            </a:r>
          </a:p>
          <a:p>
            <a:pPr algn="just"/>
            <a:r>
              <a:rPr lang="en-US" sz="1800" dirty="0">
                <a:latin typeface="Times New Roman" panose="02020603050405020304" pitchFamily="18" charset="0"/>
                <a:cs typeface="Times New Roman" panose="02020603050405020304" pitchFamily="18" charset="0"/>
              </a:rPr>
              <a:t>He gives up the instrument of power that had been entrusted to him as a small servant (</a:t>
            </a:r>
            <a:r>
              <a:rPr lang="en-US" sz="1800" b="1" dirty="0">
                <a:latin typeface="Times New Roman" panose="02020603050405020304" pitchFamily="18" charset="0"/>
                <a:cs typeface="Times New Roman" panose="02020603050405020304" pitchFamily="18" charset="0"/>
              </a:rPr>
              <a:t>abandoning the whip</a:t>
            </a:r>
            <a:r>
              <a:rPr lang="en-US" sz="1800" dirty="0">
                <a:latin typeface="Times New Roman" panose="02020603050405020304" pitchFamily="18" charset="0"/>
                <a:cs typeface="Times New Roman" panose="02020603050405020304" pitchFamily="18" charset="0"/>
              </a:rPr>
              <a:t>); </a:t>
            </a:r>
          </a:p>
          <a:p>
            <a:pPr algn="just"/>
            <a:r>
              <a:rPr lang="en-US" sz="1800" dirty="0">
                <a:latin typeface="Times New Roman" panose="02020603050405020304" pitchFamily="18" charset="0"/>
                <a:cs typeface="Times New Roman" panose="02020603050405020304" pitchFamily="18" charset="0"/>
              </a:rPr>
              <a:t>He proposes to the other cattle guards to "</a:t>
            </a:r>
            <a:r>
              <a:rPr lang="en-US" sz="1800" b="1" dirty="0">
                <a:latin typeface="Times New Roman" panose="02020603050405020304" pitchFamily="18" charset="0"/>
                <a:cs typeface="Times New Roman" panose="02020603050405020304" pitchFamily="18" charset="0"/>
              </a:rPr>
              <a:t>act</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together" to build huts, to have a schedule</a:t>
            </a:r>
            <a:r>
              <a:rPr lang="en-US" sz="1800" dirty="0">
                <a:latin typeface="Times New Roman" panose="02020603050405020304" pitchFamily="18" charset="0"/>
                <a:cs typeface="Times New Roman" panose="02020603050405020304" pitchFamily="18" charset="0"/>
              </a:rPr>
              <a:t>, a </a:t>
            </a:r>
            <a:r>
              <a:rPr lang="en-US" sz="1800" b="1" dirty="0">
                <a:latin typeface="Times New Roman" panose="02020603050405020304" pitchFamily="18" charset="0"/>
                <a:cs typeface="Times New Roman" panose="02020603050405020304" pitchFamily="18" charset="0"/>
              </a:rPr>
              <a:t>meal;</a:t>
            </a:r>
          </a:p>
          <a:p>
            <a:pPr algn="just"/>
            <a:r>
              <a:rPr lang="en-US" sz="1800" b="1" dirty="0">
                <a:latin typeface="Times New Roman" panose="02020603050405020304" pitchFamily="18" charset="0"/>
                <a:cs typeface="Times New Roman" panose="02020603050405020304" pitchFamily="18" charset="0"/>
              </a:rPr>
              <a:t>He initiates new apprentices such as: bricklayer, carpenter, archer, </a:t>
            </a:r>
            <a:r>
              <a:rPr lang="en-US" sz="1800" dirty="0">
                <a:latin typeface="Times New Roman" panose="02020603050405020304" pitchFamily="18" charset="0"/>
                <a:cs typeface="Times New Roman" panose="02020603050405020304" pitchFamily="18" charset="0"/>
              </a:rPr>
              <a:t>etc.</a:t>
            </a:r>
          </a:p>
          <a:p>
            <a:endParaRPr lang="en-US" sz="1500" dirty="0"/>
          </a:p>
        </p:txBody>
      </p:sp>
      <p:sp>
        <p:nvSpPr>
          <p:cNvPr id="4" name="AutoShape 2" descr="Feng Dao and the Printing of the Nine Confucian Classics – Amazing Bible  Timeline with World History">
            <a:extLst>
              <a:ext uri="{FF2B5EF4-FFF2-40B4-BE49-F238E27FC236}">
                <a16:creationId xmlns:a16="http://schemas.microsoft.com/office/drawing/2014/main" id="{3471DE52-B8B7-5667-920F-AA182A35C8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06088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509155-554A-CED6-C4D2-7872A7D9FA20}"/>
              </a:ext>
            </a:extLst>
          </p:cNvPr>
          <p:cNvSpPr>
            <a:spLocks noGrp="1"/>
          </p:cNvSpPr>
          <p:nvPr>
            <p:ph type="title"/>
          </p:nvPr>
        </p:nvSpPr>
        <p:spPr>
          <a:xfrm>
            <a:off x="793662" y="386930"/>
            <a:ext cx="10066122" cy="1298448"/>
          </a:xfrm>
        </p:spPr>
        <p:txBody>
          <a:bodyPr anchor="b">
            <a:normAutofit/>
          </a:bodyPr>
          <a:lstStyle/>
          <a:p>
            <a:pPr algn="ctr"/>
            <a:r>
              <a:rPr lang="ro-RO" sz="4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work of Confucius</a:t>
            </a:r>
            <a:endParaRPr lang="en-US" sz="4800">
              <a:effectLst>
                <a:outerShdw blurRad="38100" dist="38100" dir="2700000" algn="tl">
                  <a:srgbClr val="000000">
                    <a:alpha val="43137"/>
                  </a:srgbClr>
                </a:outerShdw>
              </a:effectLst>
            </a:endParaRPr>
          </a:p>
        </p:txBody>
      </p:sp>
      <p:sp>
        <p:nvSpPr>
          <p:cNvPr id="4105" name="Rectangle 410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94BB6F1-EDFA-A531-0F59-58F0DCB456B0}"/>
              </a:ext>
            </a:extLst>
          </p:cNvPr>
          <p:cNvSpPr>
            <a:spLocks noGrp="1"/>
          </p:cNvSpPr>
          <p:nvPr>
            <p:ph idx="1"/>
          </p:nvPr>
        </p:nvSpPr>
        <p:spPr>
          <a:xfrm>
            <a:off x="166810" y="1998369"/>
            <a:ext cx="5577913" cy="4858996"/>
          </a:xfrm>
        </p:spPr>
        <p:txBody>
          <a:bodyPr anchor="ctr">
            <a:normAutofit/>
          </a:bodyPr>
          <a:lstStyle/>
          <a:p>
            <a:pPr algn="just"/>
            <a:r>
              <a:rPr lang="en-US" sz="1600" b="1" dirty="0">
                <a:latin typeface="Times New Roman" panose="02020603050405020304" pitchFamily="18" charset="0"/>
                <a:cs typeface="Times New Roman" panose="02020603050405020304" pitchFamily="18" charset="0"/>
              </a:rPr>
              <a:t>He evolves through wisdom, through the respect of those who listened to him, but also through humility;</a:t>
            </a:r>
          </a:p>
          <a:p>
            <a:pPr algn="just"/>
            <a:r>
              <a:rPr lang="en-US" sz="1600" dirty="0">
                <a:latin typeface="Times New Roman" panose="02020603050405020304" pitchFamily="18" charset="0"/>
                <a:cs typeface="Times New Roman" panose="02020603050405020304" pitchFamily="18" charset="0"/>
              </a:rPr>
              <a:t>He develops his profession as a source of livelihood through a rabbit farm;</a:t>
            </a:r>
          </a:p>
          <a:p>
            <a:pPr algn="just"/>
            <a:r>
              <a:rPr lang="en-US" sz="1600" b="1" dirty="0">
                <a:latin typeface="Times New Roman" panose="02020603050405020304" pitchFamily="18" charset="0"/>
                <a:cs typeface="Times New Roman" panose="02020603050405020304" pitchFamily="18" charset="0"/>
              </a:rPr>
              <a:t>He also continues his studies of history, literature, and rituals; </a:t>
            </a:r>
          </a:p>
          <a:p>
            <a:pPr algn="just"/>
            <a:r>
              <a:rPr lang="en-US" sz="1600" b="1" dirty="0">
                <a:latin typeface="Times New Roman" panose="02020603050405020304" pitchFamily="18" charset="0"/>
                <a:cs typeface="Times New Roman" panose="02020603050405020304" pitchFamily="18" charset="0"/>
              </a:rPr>
              <a:t>Music </a:t>
            </a:r>
            <a:r>
              <a:rPr lang="en-US" sz="1600" dirty="0">
                <a:latin typeface="Times New Roman" panose="02020603050405020304" pitchFamily="18" charset="0"/>
                <a:cs typeface="Times New Roman" panose="02020603050405020304" pitchFamily="18" charset="0"/>
              </a:rPr>
              <a:t>becomes a constant preoccupation for him;</a:t>
            </a:r>
          </a:p>
          <a:p>
            <a:pPr algn="just"/>
            <a:r>
              <a:rPr lang="en-US" sz="1600" dirty="0">
                <a:latin typeface="Times New Roman" panose="02020603050405020304" pitchFamily="18" charset="0"/>
                <a:cs typeface="Times New Roman" panose="02020603050405020304" pitchFamily="18" charset="0"/>
              </a:rPr>
              <a:t>He plays bells, gongs, and the zither, reaching perfection and attracting the appreciation of the musicians at the Royal Court;</a:t>
            </a:r>
          </a:p>
          <a:p>
            <a:pPr algn="just"/>
            <a:r>
              <a:rPr lang="en-US" sz="1600" b="1" dirty="0">
                <a:latin typeface="Times New Roman" panose="02020603050405020304" pitchFamily="18" charset="0"/>
                <a:cs typeface="Times New Roman" panose="02020603050405020304" pitchFamily="18" charset="0"/>
              </a:rPr>
              <a:t>At 20 years old, Confucius becomes an educated man, with proper manners, deeds, benevolent gestures, and polite and decent behavior [2];</a:t>
            </a:r>
          </a:p>
          <a:p>
            <a:pPr algn="just"/>
            <a:r>
              <a:rPr lang="en-US" sz="1600" dirty="0">
                <a:latin typeface="Times New Roman" panose="02020603050405020304" pitchFamily="18" charset="0"/>
                <a:cs typeface="Times New Roman" panose="02020603050405020304" pitchFamily="18" charset="0"/>
              </a:rPr>
              <a:t>He constantly behaves with propriety; </a:t>
            </a:r>
          </a:p>
          <a:p>
            <a:pPr algn="just"/>
            <a:r>
              <a:rPr lang="en-US" sz="1600" b="1" dirty="0">
                <a:latin typeface="Times New Roman" panose="02020603050405020304" pitchFamily="18" charset="0"/>
                <a:cs typeface="Times New Roman" panose="02020603050405020304" pitchFamily="18" charset="0"/>
              </a:rPr>
              <a:t>He was calm, controlled, and dignified by the ceremonial of the Imperial Court.</a:t>
            </a:r>
          </a:p>
          <a:p>
            <a:endParaRPr lang="en-US" sz="1300" dirty="0"/>
          </a:p>
        </p:txBody>
      </p:sp>
      <p:pic>
        <p:nvPicPr>
          <p:cNvPr id="4098" name="Picture 2" descr="CHINESE EMPERORS AND IMPERIAL RULE IN CHINA | Facts and Details">
            <a:extLst>
              <a:ext uri="{FF2B5EF4-FFF2-40B4-BE49-F238E27FC236}">
                <a16:creationId xmlns:a16="http://schemas.microsoft.com/office/drawing/2014/main" id="{96C4A4BD-87BD-738C-5D05-57968F62234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2776980"/>
            <a:ext cx="5150277" cy="3128793"/>
          </a:xfrm>
          <a:prstGeom prst="rect">
            <a:avLst/>
          </a:prstGeom>
          <a:noFill/>
          <a:extLst>
            <a:ext uri="{909E8E84-426E-40DD-AFC4-6F175D3DCCD1}">
              <a14:hiddenFill xmlns:a14="http://schemas.microsoft.com/office/drawing/2010/main">
                <a:solidFill>
                  <a:srgbClr val="FFFFFF"/>
                </a:solidFill>
              </a14:hiddenFill>
            </a:ext>
          </a:extLst>
        </p:spPr>
      </p:pic>
      <p:sp>
        <p:nvSpPr>
          <p:cNvPr id="4109" name="Rectangle 410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602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Sutori">
            <a:extLst>
              <a:ext uri="{FF2B5EF4-FFF2-40B4-BE49-F238E27FC236}">
                <a16:creationId xmlns:a16="http://schemas.microsoft.com/office/drawing/2014/main" id="{2DFF4E1E-D3F0-B63F-24F6-B4E76AB97D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419" r="7493" b="-2"/>
          <a:stretch>
            <a:fillRect/>
          </a:stretch>
        </p:blipFill>
        <p:spPr bwMode="auto">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CF0A9D4-068D-28C4-A152-589F5B06D94E}"/>
              </a:ext>
            </a:extLst>
          </p:cNvPr>
          <p:cNvSpPr>
            <a:spLocks noGrp="1"/>
          </p:cNvSpPr>
          <p:nvPr>
            <p:ph type="title"/>
          </p:nvPr>
        </p:nvSpPr>
        <p:spPr>
          <a:xfrm>
            <a:off x="5809106" y="407988"/>
            <a:ext cx="5721484" cy="683394"/>
          </a:xfrm>
        </p:spPr>
        <p:txBody>
          <a:bodyPr>
            <a:normAutofit fontScale="90000"/>
          </a:bodyPr>
          <a:lstStyle/>
          <a:p>
            <a:pPr algn="ctr"/>
            <a:r>
              <a:rPr lang="ro-RO"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work of Confucius</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D3D3606-B301-A09A-4A98-18162BA87984}"/>
              </a:ext>
            </a:extLst>
          </p:cNvPr>
          <p:cNvSpPr>
            <a:spLocks noGrp="1"/>
          </p:cNvSpPr>
          <p:nvPr>
            <p:ph idx="1"/>
          </p:nvPr>
        </p:nvSpPr>
        <p:spPr>
          <a:xfrm>
            <a:off x="5827048" y="1288026"/>
            <a:ext cx="5721484" cy="4931799"/>
          </a:xfrm>
        </p:spPr>
        <p:txBody>
          <a:bodyPr>
            <a:normAutofit fontScale="92500" lnSpcReduction="10000"/>
          </a:bodyPr>
          <a:lstStyle/>
          <a:p>
            <a:pPr algn="just"/>
            <a:r>
              <a:rPr lang="en-US" sz="1800" b="1" dirty="0">
                <a:latin typeface="Times New Roman" panose="02020603050405020304" pitchFamily="18" charset="0"/>
                <a:cs typeface="Times New Roman" panose="02020603050405020304" pitchFamily="18" charset="0"/>
              </a:rPr>
              <a:t>He clearly states that the passion for gain is the source of social unrest; </a:t>
            </a:r>
          </a:p>
          <a:p>
            <a:pPr algn="just"/>
            <a:r>
              <a:rPr lang="en-US" sz="1800" b="1" dirty="0">
                <a:latin typeface="Times New Roman" panose="02020603050405020304" pitchFamily="18" charset="0"/>
                <a:cs typeface="Times New Roman" panose="02020603050405020304" pitchFamily="18" charset="0"/>
              </a:rPr>
              <a:t>A social position must allow the perfection of the personality of the one who obtains it;</a:t>
            </a:r>
          </a:p>
          <a:p>
            <a:pPr algn="just"/>
            <a:r>
              <a:rPr lang="en-US" sz="1800" dirty="0">
                <a:latin typeface="Times New Roman" panose="02020603050405020304" pitchFamily="18" charset="0"/>
                <a:cs typeface="Times New Roman" panose="02020603050405020304" pitchFamily="18" charset="0"/>
              </a:rPr>
              <a:t>Conclusion: “</a:t>
            </a:r>
            <a:r>
              <a:rPr lang="en-US" sz="1800" b="1" dirty="0">
                <a:latin typeface="Times New Roman" panose="02020603050405020304" pitchFamily="18" charset="0"/>
                <a:cs typeface="Times New Roman" panose="02020603050405020304" pitchFamily="18" charset="0"/>
              </a:rPr>
              <a:t>nothing can be achieved in the world, not even in the most influential position, without the qualities acquired through education”</a:t>
            </a:r>
            <a:r>
              <a:rPr lang="en-US" sz="1800" dirty="0">
                <a:latin typeface="Times New Roman" panose="02020603050405020304" pitchFamily="18" charset="0"/>
                <a:cs typeface="Times New Roman" panose="02020603050405020304" pitchFamily="18" charset="0"/>
              </a:rPr>
              <a:t>; </a:t>
            </a:r>
          </a:p>
          <a:p>
            <a:pPr algn="just"/>
            <a:r>
              <a:rPr lang="en-US" sz="1800" dirty="0">
                <a:latin typeface="Times New Roman" panose="02020603050405020304" pitchFamily="18" charset="0"/>
                <a:cs typeface="Times New Roman" panose="02020603050405020304" pitchFamily="18" charset="0"/>
              </a:rPr>
              <a:t>No total fulfillment can be achieved except through intense study;</a:t>
            </a:r>
          </a:p>
          <a:p>
            <a:pPr algn="just"/>
            <a:r>
              <a:rPr lang="en-US" sz="1800" dirty="0">
                <a:latin typeface="Times New Roman" panose="02020603050405020304" pitchFamily="18" charset="0"/>
                <a:cs typeface="Times New Roman" panose="02020603050405020304" pitchFamily="18" charset="0"/>
              </a:rPr>
              <a:t>Thinking without the fruits of reading is barren”;</a:t>
            </a:r>
          </a:p>
          <a:p>
            <a:pPr algn="just"/>
            <a:r>
              <a:rPr lang="en-US" sz="1800" dirty="0">
                <a:latin typeface="Times New Roman" panose="02020603050405020304" pitchFamily="18" charset="0"/>
                <a:cs typeface="Times New Roman" panose="02020603050405020304" pitchFamily="18" charset="0"/>
              </a:rPr>
              <a:t>“He who leads </a:t>
            </a:r>
            <a:r>
              <a:rPr lang="en-US" sz="1800" b="1" dirty="0">
                <a:latin typeface="Times New Roman" panose="02020603050405020304" pitchFamily="18" charset="0"/>
                <a:cs typeface="Times New Roman" panose="02020603050405020304" pitchFamily="18" charset="0"/>
              </a:rPr>
              <a:t>by the power of virtue, </a:t>
            </a:r>
            <a:r>
              <a:rPr lang="en-US" sz="1800" dirty="0">
                <a:latin typeface="Times New Roman" panose="02020603050405020304" pitchFamily="18" charset="0"/>
                <a:cs typeface="Times New Roman" panose="02020603050405020304" pitchFamily="18" charset="0"/>
              </a:rPr>
              <a:t>acquired through education, is like the North Star”: he stands in his place, and all the other stars worship him”;</a:t>
            </a:r>
          </a:p>
          <a:p>
            <a:pPr algn="just"/>
            <a:r>
              <a:rPr lang="en-US" sz="1800" dirty="0">
                <a:latin typeface="Times New Roman" panose="02020603050405020304" pitchFamily="18" charset="0"/>
                <a:cs typeface="Times New Roman" panose="02020603050405020304" pitchFamily="18" charset="0"/>
              </a:rPr>
              <a:t>Confucius says: “At 15 I began to learn with all my will. At 30, my creed was already well-founded. At 40, I got rid of doubts. At 50, they found out the Date of Heaven. At 60, I understood everything I heard. At 70, without violating the Rules (Laws), I followed the desires of my heart.”</a:t>
            </a:r>
          </a:p>
          <a:p>
            <a:endParaRPr lang="en-US" sz="1500" dirty="0"/>
          </a:p>
        </p:txBody>
      </p:sp>
    </p:spTree>
    <p:extLst>
      <p:ext uri="{BB962C8B-B14F-4D97-AF65-F5344CB8AC3E}">
        <p14:creationId xmlns:p14="http://schemas.microsoft.com/office/powerpoint/2010/main" val="274157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BBBC96-372E-88EB-52ED-6832B85C7A39}"/>
              </a:ext>
            </a:extLst>
          </p:cNvPr>
          <p:cNvSpPr>
            <a:spLocks noGrp="1"/>
          </p:cNvSpPr>
          <p:nvPr>
            <p:ph type="title"/>
          </p:nvPr>
        </p:nvSpPr>
        <p:spPr>
          <a:xfrm>
            <a:off x="147483" y="1031011"/>
            <a:ext cx="5162693" cy="505575"/>
          </a:xfrm>
        </p:spPr>
        <p:txBody>
          <a:bodyPr anchor="b">
            <a:normAutofit fontScale="90000"/>
          </a:bodyPr>
          <a:lstStyle/>
          <a:p>
            <a:r>
              <a:rPr lang="ro-RO"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work of Confucius</a:t>
            </a:r>
            <a:endParaRPr lang="en-US" dirty="0">
              <a:effectLst>
                <a:outerShdw blurRad="38100" dist="38100" dir="2700000" algn="tl">
                  <a:srgbClr val="000000">
                    <a:alpha val="43137"/>
                  </a:srgbClr>
                </a:outerShdw>
              </a:effectLst>
            </a:endParaRPr>
          </a:p>
        </p:txBody>
      </p:sp>
      <p:sp>
        <p:nvSpPr>
          <p:cNvPr id="615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DF3D12-32DA-002E-7506-43AC9397660D}"/>
              </a:ext>
            </a:extLst>
          </p:cNvPr>
          <p:cNvSpPr>
            <a:spLocks noGrp="1"/>
          </p:cNvSpPr>
          <p:nvPr>
            <p:ph idx="1"/>
          </p:nvPr>
        </p:nvSpPr>
        <p:spPr>
          <a:xfrm>
            <a:off x="226142" y="1995948"/>
            <a:ext cx="4657527" cy="4862052"/>
          </a:xfrm>
        </p:spPr>
        <p:txBody>
          <a:bodyPr>
            <a:normAutofit/>
          </a:bodyPr>
          <a:lstStyle/>
          <a:p>
            <a:pPr algn="just"/>
            <a:r>
              <a:rPr lang="en-US" sz="1800" dirty="0">
                <a:latin typeface="Times New Roman" panose="02020603050405020304" pitchFamily="18" charset="0"/>
                <a:cs typeface="Times New Roman" panose="02020603050405020304" pitchFamily="18" charset="0"/>
              </a:rPr>
              <a:t>When asked by a King: </a:t>
            </a:r>
            <a:r>
              <a:rPr lang="en-US" sz="1800" b="1" dirty="0">
                <a:latin typeface="Times New Roman" panose="02020603050405020304" pitchFamily="18" charset="0"/>
                <a:cs typeface="Times New Roman" panose="02020603050405020304" pitchFamily="18" charset="0"/>
              </a:rPr>
              <a:t>How can I make the people follow me obediently</a:t>
            </a:r>
            <a:r>
              <a:rPr lang="en-US" sz="1800" dirty="0">
                <a:latin typeface="Times New Roman" panose="02020603050405020304" pitchFamily="18" charset="0"/>
                <a:cs typeface="Times New Roman" panose="02020603050405020304" pitchFamily="18" charset="0"/>
              </a:rPr>
              <a:t>? </a:t>
            </a:r>
          </a:p>
          <a:p>
            <a:pPr algn="just"/>
            <a:r>
              <a:rPr lang="en-US" sz="1800" dirty="0">
                <a:latin typeface="Times New Roman" panose="02020603050405020304" pitchFamily="18" charset="0"/>
                <a:cs typeface="Times New Roman" panose="02020603050405020304" pitchFamily="18" charset="0"/>
              </a:rPr>
              <a:t>Confucius answers: </a:t>
            </a:r>
            <a:r>
              <a:rPr lang="en-US" sz="1800" b="1" dirty="0">
                <a:latin typeface="Times New Roman" panose="02020603050405020304" pitchFamily="18" charset="0"/>
                <a:cs typeface="Times New Roman" panose="02020603050405020304" pitchFamily="18" charset="0"/>
              </a:rPr>
              <a:t>“Those who follow the Right Path should be placed above those who choose the crooked one. If you push the right ones away and bring the wrong ones closer, the people will not follow you”;</a:t>
            </a:r>
          </a:p>
          <a:p>
            <a:pPr algn="just"/>
            <a:r>
              <a:rPr lang="en-US" sz="1800" b="1" dirty="0">
                <a:latin typeface="Times New Roman" panose="02020603050405020304" pitchFamily="18" charset="0"/>
                <a:cs typeface="Times New Roman" panose="02020603050405020304" pitchFamily="18" charset="0"/>
              </a:rPr>
              <a:t>“The scholar devotes himself entirely to the Right Path; if not, he is not worthy to be your teacher</a:t>
            </a:r>
            <a:r>
              <a:rPr lang="en-US" sz="1800" dirty="0">
                <a:latin typeface="Times New Roman" panose="02020603050405020304" pitchFamily="18" charset="0"/>
                <a:cs typeface="Times New Roman" panose="02020603050405020304" pitchFamily="18" charset="0"/>
              </a:rPr>
              <a:t>”;</a:t>
            </a:r>
          </a:p>
          <a:p>
            <a:pPr algn="just"/>
            <a:r>
              <a:rPr lang="en-US" sz="1800" b="1" dirty="0">
                <a:latin typeface="Times New Roman" panose="02020603050405020304" pitchFamily="18" charset="0"/>
                <a:cs typeface="Times New Roman" panose="02020603050405020304" pitchFamily="18" charset="0"/>
              </a:rPr>
              <a:t>He who serves his own self-interest attracts only disapproval and hatred</a:t>
            </a:r>
            <a:r>
              <a:rPr lang="en-US" sz="1800" dirty="0">
                <a:latin typeface="Times New Roman" panose="02020603050405020304" pitchFamily="18" charset="0"/>
                <a:cs typeface="Times New Roman" panose="02020603050405020304" pitchFamily="18" charset="0"/>
              </a:rPr>
              <a:t>; </a:t>
            </a:r>
          </a:p>
          <a:p>
            <a:pPr algn="just"/>
            <a:r>
              <a:rPr lang="en-US" sz="1800" b="1" dirty="0">
                <a:latin typeface="Times New Roman" panose="02020603050405020304" pitchFamily="18" charset="0"/>
                <a:cs typeface="Times New Roman" panose="02020603050405020304" pitchFamily="18" charset="0"/>
              </a:rPr>
              <a:t>Be true to yourself, respecting others.</a:t>
            </a:r>
          </a:p>
          <a:p>
            <a:endParaRPr lang="en-US" sz="1700" dirty="0"/>
          </a:p>
        </p:txBody>
      </p:sp>
      <p:pic>
        <p:nvPicPr>
          <p:cNvPr id="6146" name="Picture 2" descr="Image of Confucius, a portrait of the Chinese philosopher from a Korean by  Korean School (19th Century)">
            <a:extLst>
              <a:ext uri="{FF2B5EF4-FFF2-40B4-BE49-F238E27FC236}">
                <a16:creationId xmlns:a16="http://schemas.microsoft.com/office/drawing/2014/main" id="{CB5A2A69-2670-7060-4375-2F9F8CD4ED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481" b="19730"/>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335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373</TotalTime>
  <Words>2319</Words>
  <Application>Microsoft Office PowerPoint</Application>
  <PresentationFormat>Widescreen</PresentationFormat>
  <Paragraphs>139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Meiryo</vt:lpstr>
      <vt:lpstr>Aptos</vt:lpstr>
      <vt:lpstr>Aptos Display</vt:lpstr>
      <vt:lpstr>Arial</vt:lpstr>
      <vt:lpstr>Calibri</vt:lpstr>
      <vt:lpstr>Times New Roman</vt:lpstr>
      <vt:lpstr>Wingdings</vt:lpstr>
      <vt:lpstr>Office Theme</vt:lpstr>
      <vt:lpstr>The Perennity of Confucius’ Teachings</vt:lpstr>
      <vt:lpstr>Childhood and youth</vt:lpstr>
      <vt:lpstr>Childhood and youth</vt:lpstr>
      <vt:lpstr>Childhood and youth</vt:lpstr>
      <vt:lpstr>Childhood and youth</vt:lpstr>
      <vt:lpstr>The work of Confucius</vt:lpstr>
      <vt:lpstr>The work of Confucius</vt:lpstr>
      <vt:lpstr>The work of Confucius</vt:lpstr>
      <vt:lpstr>The work of Confucius</vt:lpstr>
      <vt:lpstr>Confucius School Confucius, the creator of the first private school in China, and around the world </vt:lpstr>
      <vt:lpstr>Confucius School</vt:lpstr>
      <vt:lpstr>Confucius School</vt:lpstr>
      <vt:lpstr>Confucius School</vt:lpstr>
      <vt:lpstr>From the teachings of Confucius</vt:lpstr>
      <vt:lpstr>From the teachings of Confucius</vt:lpstr>
      <vt:lpstr>From the teachings of Confucius</vt:lpstr>
      <vt:lpstr>In brief...</vt:lpstr>
      <vt:lpstr>Bibliography</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Alexandra-Cristina BURDUŞEL (43847)</dc:creator>
  <cp:lastModifiedBy>Ecaterina Andronescu (24090)</cp:lastModifiedBy>
  <cp:revision>7</cp:revision>
  <cp:lastPrinted>2026-03-17T11:02:14Z</cp:lastPrinted>
  <dcterms:created xsi:type="dcterms:W3CDTF">2026-03-17T08:01:52Z</dcterms:created>
  <dcterms:modified xsi:type="dcterms:W3CDTF">2026-03-17T15:12:58Z</dcterms:modified>
</cp:coreProperties>
</file>