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22"/>
  </p:notesMasterIdLst>
  <p:sldIdLst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2" r:id="rId18"/>
    <p:sldId id="273" r:id="rId19"/>
    <p:sldId id="275" r:id="rId20"/>
    <p:sldId id="274" r:id="rId21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1AB124-B21E-4987-8720-444477DC1936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3B1812-75D5-4D8C-ABAB-BF4A8B834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50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B1812-75D5-4D8C-ABAB-BF4A8B834D5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763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E41F2-9D75-D944-5332-E1EC0FF262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6ACB33-1613-E2B8-874D-F4CD0E2B50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181A95-7FF0-D577-324E-70E110509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8CFC3-B118-73DD-B016-78AD8FB7E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AD9641-F547-406A-9FB6-8BEE96A83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121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5AF2A-B1A7-1773-8392-FFF16D8F2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A831DD-84F9-4305-3429-FC1B9C5DAA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282644-F4FB-A00B-0C1D-7BCD36578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8A963F-8EA1-DCE8-7C9C-15AFA3288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7B5D9B-CE48-7A46-9357-1DC605D50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19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96F6D5-5C36-C2C1-66E8-792000F1D2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909E6F-CEEC-F3C6-519E-6E82239824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67D27B-99C5-3E83-AD3F-F44769509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AFBFA0-E447-A65C-3AFB-DA0FD1899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0485B-96B2-7AAD-454B-A313BA988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977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E14EA-9A03-FB7F-716C-5C90300649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441F3E-344D-061F-C537-1B353CABAE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9FC9B-ABE1-3756-3D04-4FAAFB396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8CF1FB-2E2F-AE34-060F-624B356A8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1C7C95-059F-AF3F-98E1-D3E220D9D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0231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E4E90-740B-6029-8B5E-FD1F9BAC2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8DADD-035B-B8B0-E3ED-8CD5AFA78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E502C1-D4CF-FB9B-7226-5CB4910F5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621C5F-8715-2190-143A-D2D240947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FE00EC-C0E6-75A4-AF78-9B5FF8C2D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108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9593E-278A-E2E1-F1D1-FB9CCCB3A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A0593-75B2-E2F1-E217-6DB92CEE6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E84B1-B3B8-B41A-FAC5-F87957113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D057D-E953-0172-29D2-E1ACCDD4E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C1F69-CDA5-8267-0A7D-62A96D174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3143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04966-3860-7CC8-0342-1A915974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3F668-A666-39EC-8150-EFCCEBAA1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99D3C3-38B2-C60D-1960-06284B5767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A70BA1-A2B1-3A14-9DD1-3576708A1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18BF43-8484-BB55-C39B-8103AA6C1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118BB7-190E-0A17-4AF2-63640F49A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1510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A8703-B012-51E2-B811-5FE2414A9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6E66A2-2EF3-1610-DE2D-1C2560523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B14EB3-93F2-4F65-1B52-62B1743816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C15855-7E1E-318E-3ACF-7277AE1BB8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EA83C-B7E3-2915-E9B6-F4E9729389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831967-42B9-F9B6-E5B3-02D0333A0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DCCE06-9E82-B81E-91A6-925BD238C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F8C99E-E9B1-B4D3-1DF4-4233A1C37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2730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A8CFC-8D35-C4E3-34CD-2FB1EFC7A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70DC39-EC9B-8614-89B5-CDDE66A8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C6F6E7-74FB-1116-EE3A-FDA5FB687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27C63D-1856-8C8E-F112-A2C57EE75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5048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F537D5-96A7-50A3-F721-40DA2A78F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ABD472-7295-1D08-845D-223863AF6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52EFC3-5245-8CCB-4B6A-73A0503D8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2589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74F13-FEDE-BA29-7188-DE6166F1B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2BB85-67E4-E49C-02C3-6FADD89AF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BF8710-3456-4713-92C4-8E1DC116E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8E23B5-7752-B6CD-9975-2D6FECE28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444299-4531-08BE-BE5B-B2AF219F7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ED950A-C9D6-81C1-3E4A-30C26F2C8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680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7431A-4105-7D5C-EECF-F9462165D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7C329-C416-18E4-93DE-B05309B2C1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0B3F2-E5DD-9EAB-37A5-0E46F0BDF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BA2C25-B527-EFAD-F3B4-610E316AE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0F9A1-5428-24D9-3A66-777E8A53B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2259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E9D7B-5C48-49D1-CA9B-6362395F7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89DEA7-B067-4393-F146-1A0EFD1218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219B5A-89E1-656C-0929-C3259F6B40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6FFC26-601C-00EC-AB00-773D8F08D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9E59E0-76D3-8086-E98A-FED97F632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A27EDE-5C1F-C491-44B4-07D83546F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8031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C2512-B19A-1FCD-C221-787B15D12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27F735-F00D-0239-2B68-9A0847FA0A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835ED-6747-0117-3943-490C94ED2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3BF87-2DDB-62FC-A814-A6ECFB684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0E363-B86C-86EE-96FC-45D2B709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224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A2FF0-DA40-B2C4-5A13-6D76D93B4B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58B0F5-7066-0CCD-FD06-9376F13E88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245CCD-D6C8-BC7B-4C44-60F217FFA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11ED2-A403-1768-A443-38C293D4F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4F9E46-6F22-14E5-151C-410DCE8E5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908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2EF8E-3E7A-7489-934E-23AA3DB6F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FD48FD-7CCF-CFAE-49B5-C88DB98550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4BF3E-8250-CC7B-6EDE-AB43A12E9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57896-7E75-A171-A5BA-2AD4683B1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B2CFEE-DEB3-BE0F-1424-0D2FB9728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197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DE24F-6404-85F3-425A-8C40C02B2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C9510-0522-1646-DB57-855482AA1B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40CC9C-BCB7-1F06-4598-85B96EC579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EAB18C-28A9-ABC9-9FC6-4B8BCAF72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792E18-F7DC-6399-4515-8E528E9DB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171944-BFD4-80D8-06D3-F6D1D6DFD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095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E0082-D809-1E6D-0E8B-37DE6611C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609BE-B4A9-860F-686E-00D73E5E4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0031D0-46CD-53CC-5381-5BC14FC4EA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130791-708E-17E9-06C9-EC83D6637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37BD8E-DD63-63C3-BEE2-BA9CA55DA7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755719-D017-78D1-8BCE-06881F174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A6E5C5-8736-D467-F962-DF171CDF2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0D3CEF-7BB4-F2AB-DA1D-9DBF7F236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51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6F8A8-A094-3B8B-DEE0-3671C042E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63EDC3-715A-3F1E-A3E3-61B8F9378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DFDA54-3025-82E9-3C04-0D168AE89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D90B53-4F6E-8D3F-6AFC-4AC99E5C2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354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67BF8D-72D9-2542-8CF4-D2C6F6375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8E4133-8017-8B6A-0AD1-BA0F5C649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21FAF3-FF64-2D0F-9AA1-BB149398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454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7710F-B3D3-3064-D135-3D10C92A2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F5BE1-B5B9-936E-0493-1DE1FA4E7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D5AC51-15B8-B557-FC1C-7ED9FF0501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BD11F0-A52D-C3C6-4D9C-B00BDB9AB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C7011-0285-8682-0D14-CE8E2CB1B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318724-F4E8-827D-2D29-97B350AB1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986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148BA-0982-8FE4-ECE9-5619933F7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E72293-C188-C40C-1FBC-B13492E460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4F4B7C-3553-9179-4867-F5540491F8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A33C5A-27DA-F972-D0D3-60CFC4306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D6B217-3A2E-3889-D30F-DE658486F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05478B-1196-966A-99BC-E1F5C46C6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071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0ACD4E-2D74-BA0C-FA58-CF9FED4E4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285314-4062-8857-EBF9-A57A74C0DF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7F62F3-3698-300A-7F0D-812ADEA591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5B560-CEB2-64F0-74BA-BA2F68E53F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88606-9774-0FD7-57BB-DBD064AC5C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186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B03F56-6AD9-1BE9-5F4E-B085874EE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C99E3D-3DCC-BD44-6A2F-DE3E57FD37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D91A6-6560-94C0-16A0-ABDA6E2818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F5CEE-772C-3EAB-AF56-82DDD3E663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32B744-C692-BDC1-154D-1EB4D870FD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091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6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C7DDB-7B2F-79C4-37DC-E7DAC13614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435" y="0"/>
            <a:ext cx="12192000" cy="807442"/>
          </a:xfrm>
        </p:spPr>
        <p:txBody>
          <a:bodyPr>
            <a:normAutofit fontScale="90000"/>
          </a:bodyPr>
          <a:lstStyle/>
          <a:p>
            <a:r>
              <a:rPr lang="ro-RO" sz="5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Perenitatea învățăturilor lui Confucius</a:t>
            </a:r>
            <a:endParaRPr lang="en-US" sz="54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5983DF-5B4B-5C67-7D87-FC3C5B3FC0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435" y="4164745"/>
            <a:ext cx="4451420" cy="688608"/>
          </a:xfrm>
        </p:spPr>
        <p:txBody>
          <a:bodyPr/>
          <a:lstStyle/>
          <a:p>
            <a:r>
              <a:rPr lang="ro-RO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Prof. Dr. Ing. Ecaterina Andronescu</a:t>
            </a: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0B4AF6-A63F-8F10-FF24-A1F24378B04A}"/>
              </a:ext>
            </a:extLst>
          </p:cNvPr>
          <p:cNvSpPr txBox="1"/>
          <p:nvPr/>
        </p:nvSpPr>
        <p:spPr>
          <a:xfrm>
            <a:off x="5673427" y="5050083"/>
            <a:ext cx="63907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Confucianismul nu caută omului vreun alt scop decât acela de a-și desăvârși umanitatea prin îndeplinirea datoriilor potrivit cu ceea ce este adevărat și drept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tatăl trebuie să fie tată, fiul să fie fiu.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o-R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o-R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Mircea Eliade, Ioan P. Culianu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945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Lun yu ji jie : Juan 3-5, 7-10 - Volume 1 | Library of Congress">
            <a:extLst>
              <a:ext uri="{FF2B5EF4-FFF2-40B4-BE49-F238E27FC236}">
                <a16:creationId xmlns:a16="http://schemas.microsoft.com/office/drawing/2014/main" id="{0DDF793A-2B35-0EB1-025B-9AC47FE97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"/>
          <a:stretch>
            <a:fillRect/>
          </a:stretch>
        </p:blipFill>
        <p:spPr bwMode="auto">
          <a:xfrm>
            <a:off x="-1736827" y="-196636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7" name="Rectangle 717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DAE2E4-78BC-A364-A3AA-34C7EBB89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2116" y="333871"/>
            <a:ext cx="4031226" cy="794739"/>
          </a:xfrm>
        </p:spPr>
        <p:txBody>
          <a:bodyPr>
            <a:normAutofit fontScale="90000"/>
          </a:bodyPr>
          <a:lstStyle/>
          <a:p>
            <a:pPr algn="ctr"/>
            <a:r>
              <a:rPr lang="ro-RO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Școala lui Confucius</a:t>
            </a:r>
            <a:br>
              <a:rPr lang="ro-RO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Confucius creatorul primei școli private din China, și din întreaga lume</a:t>
            </a:r>
            <a:br>
              <a:rPr lang="it-IT" sz="19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9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C9B9A-AF79-40C1-3154-92601A29C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1444" y="1462481"/>
            <a:ext cx="4178610" cy="399189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Experi</a:t>
            </a:r>
            <a:r>
              <a:rPr lang="ro-RO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ța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viață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cunoașterea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acumulată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nu-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oprească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învățatul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ro-R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este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necesitate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împărtășirea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învățăturilor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sale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discipoli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rganiz</a:t>
            </a:r>
            <a:r>
              <a:rPr lang="ro-RO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ează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școală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de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învățătură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tradițională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amelioreze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declinul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moralității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societate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Școala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deschisă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conformitate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datele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istorice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522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î.H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Confucius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de ani;</a:t>
            </a:r>
            <a:endParaRPr lang="ro-RO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Școala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deschide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propria-i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o-RO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Elevii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vârste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15-50 de ani; </a:t>
            </a:r>
            <a:endParaRPr lang="ro-RO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Școala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devine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faimoasă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numărul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elevi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crește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principatele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vecine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Esențial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prioritate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mondială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școala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Confucius era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toți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doreau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studieze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discriminare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legată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statutul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social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trata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fel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nobili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săraci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974446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06" name="Rectangle 8205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8194" name="Picture 2" descr="Confucius and the Qin">
            <a:extLst>
              <a:ext uri="{FF2B5EF4-FFF2-40B4-BE49-F238E27FC236}">
                <a16:creationId xmlns:a16="http://schemas.microsoft.com/office/drawing/2014/main" id="{4B695FB2-1988-83BB-972F-045AD4A1A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8" b="1"/>
          <a:stretch>
            <a:fillRect/>
          </a:stretch>
        </p:blipFill>
        <p:spPr bwMode="auto">
          <a:xfrm>
            <a:off x="0" y="10"/>
            <a:ext cx="994706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8" name="Freeform: Shape 8207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8210" name="Freeform: Shape 8209">
            <a:extLst>
              <a:ext uri="{FF2B5EF4-FFF2-40B4-BE49-F238E27FC236}">
                <a16:creationId xmlns:a16="http://schemas.microsoft.com/office/drawing/2014/main" id="{F9EC3F91-A75C-4F74-867E-E4C28C135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226" y="0"/>
            <a:ext cx="5043774" cy="68580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8212" name="Freeform: Shape 8211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187025-80F0-DE9A-5090-A1613DDC9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0518" y="371989"/>
            <a:ext cx="3731159" cy="547228"/>
          </a:xfrm>
        </p:spPr>
        <p:txBody>
          <a:bodyPr anchor="b">
            <a:normAutofit fontScale="90000"/>
          </a:bodyPr>
          <a:lstStyle/>
          <a:p>
            <a:r>
              <a:rPr lang="ro-R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Școala lui Confucius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C5AD5-C0A8-71CB-538B-3D325598D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7819" y="786582"/>
            <a:ext cx="4444181" cy="577153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Profesorul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Confucius a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blând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binevoitor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modest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îngăduitor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spun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cărțile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se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înv</a:t>
            </a:r>
            <a:r>
              <a:rPr lang="ro-RO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ro-RO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școala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Confucius: </a:t>
            </a:r>
            <a:endParaRPr lang="ro-RO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Respectul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părinți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strămoși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Despre Omul superior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ro-RO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întâi făptuiește, iar </a:t>
            </a:r>
            <a:r>
              <a:rPr lang="ro-RO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faptele vorbesc </a:t>
            </a:r>
            <a:r>
              <a:rPr lang="ro-RO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despre el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Respectul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față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ceilalți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jigniri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ofense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Omul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neobosit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lucrări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ro-RO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mp</a:t>
            </a:r>
            <a:r>
              <a:rPr lang="ro-RO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tat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vorbire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ro-RO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Despre învățare și gândire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ro-RO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Nepărtinirea în vorbe și fapte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Despre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virtute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rolul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social;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Armonia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care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ordinea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tulbură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nimic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se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constui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Despre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săraci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demni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Despre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bogați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nestăpâniți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mândrie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700" dirty="0"/>
          </a:p>
        </p:txBody>
      </p:sp>
    </p:spTree>
    <p:extLst>
      <p:ext uri="{BB962C8B-B14F-4D97-AF65-F5344CB8AC3E}">
        <p14:creationId xmlns:p14="http://schemas.microsoft.com/office/powerpoint/2010/main" val="791273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688E73-49B9-4052-A836-D248C825D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6AEE0C-07FE-4154-BC7C-2F20530BC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B315A4-FEFF-87C4-F75B-0F417969069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b="15730"/>
          <a:stretch>
            <a:fillRect/>
          </a:stretch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93A76A-B9F1-12D1-9304-896EE24FB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7189"/>
            <a:ext cx="5155263" cy="5571899"/>
          </a:xfrm>
        </p:spPr>
        <p:txBody>
          <a:bodyPr>
            <a:normAutofit/>
          </a:bodyPr>
          <a:lstStyle/>
          <a:p>
            <a:r>
              <a:rPr lang="ro-RO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Școala</a:t>
            </a:r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lui Confucius</a:t>
            </a:r>
            <a:endParaRPr 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EF99A-9929-6721-CCFB-081E496F0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7556" y="930815"/>
            <a:ext cx="6124444" cy="5571899"/>
          </a:xfrm>
        </p:spPr>
        <p:txBody>
          <a:bodyPr anchor="ctr">
            <a:normAutofit/>
          </a:bodyPr>
          <a:lstStyle/>
          <a:p>
            <a:pPr marL="514350" indent="-514350" algn="just">
              <a:buFont typeface="+mj-lt"/>
              <a:buAutoNum type="arabicPeriod" startAt="10"/>
            </a:pPr>
            <a:r>
              <a:rPr lang="ro-RO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 inseamnă </a:t>
            </a:r>
            <a:r>
              <a:rPr lang="ro-RO" sz="20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cunoaștere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 algn="just">
              <a:buFont typeface="+mj-lt"/>
              <a:buAutoNum type="arabicPeriod" startAt="10"/>
            </a:pPr>
            <a:r>
              <a:rPr lang="ro-RO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Dreptatea pentru tine și pentru semeni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 algn="just">
              <a:buFont typeface="+mj-lt"/>
              <a:buAutoNum type="arabicPeriod" startAt="10"/>
            </a:pPr>
            <a:r>
              <a:rPr lang="ro-RO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Despre </a:t>
            </a:r>
            <a:r>
              <a:rPr lang="ro-RO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ridicarea în rang a celor drepți, buni și învățați și și despre învățarea celor nepricepuți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 algn="just">
              <a:buFont typeface="+mj-lt"/>
              <a:buAutoNum type="arabicPeriod" startAt="10"/>
            </a:pP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Despre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fapte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repte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curaj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 algn="just">
              <a:buFont typeface="+mj-lt"/>
              <a:buAutoNum type="arabicPeriod" startAt="10"/>
            </a:pP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Purtare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potrivită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credinț</a:t>
            </a:r>
            <a:r>
              <a:rPr lang="ro-RO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față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țară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neam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ro-RO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pune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înfăptuiască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 algn="just">
              <a:buFont typeface="+mj-lt"/>
              <a:buAutoNum type="arabicPeriod" startAt="10"/>
            </a:pP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Virtutea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Omenirii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 startAt="10"/>
            </a:pP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Guvernare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virtute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o-RO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muzică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 startAt="10"/>
            </a:pP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sărac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hulești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bogat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șă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fie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mândru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lvl="0" indent="-514350" algn="just">
              <a:buFont typeface="+mj-lt"/>
              <a:buAutoNum type="arabicPeriod" startAt="10"/>
            </a:pP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Despre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instruirea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ordinii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impunere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lvl="0" indent="-514350">
              <a:buFont typeface="+mj-lt"/>
              <a:buAutoNum type="arabicPeriod" startAt="10"/>
            </a:pPr>
            <a:endParaRPr lang="en-US" sz="2000" dirty="0">
              <a:solidFill>
                <a:schemeClr val="bg1"/>
              </a:solidFill>
            </a:endParaRPr>
          </a:p>
          <a:p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821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344E0-02E4-4CB8-80A4-E1945E2FA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1802" y="871146"/>
            <a:ext cx="4038600" cy="829834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o-RO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Școala lui Confucius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 descr="Big Thinker: Confucius - The Ethics Centre Article">
            <a:extLst>
              <a:ext uri="{FF2B5EF4-FFF2-40B4-BE49-F238E27FC236}">
                <a16:creationId xmlns:a16="http://schemas.microsoft.com/office/drawing/2014/main" id="{D78E773D-7DD9-4837-380F-EB3E54B56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5" r="30176"/>
          <a:stretch>
            <a:fillRect/>
          </a:stretch>
        </p:blipFill>
        <p:spPr bwMode="auto">
          <a:xfrm>
            <a:off x="-9886" y="10"/>
            <a:ext cx="757260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247" name="Straight Connector 10246">
            <a:extLst>
              <a:ext uri="{FF2B5EF4-FFF2-40B4-BE49-F238E27FC236}">
                <a16:creationId xmlns:a16="http://schemas.microsoft.com/office/drawing/2014/main" id="{249EDD1B-F94D-B4E6-ACAA-566B9A26F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9939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CEABD-8602-E1E9-4ACF-2D21CD7B3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2719" y="1347019"/>
            <a:ext cx="4629281" cy="5309421"/>
          </a:xfrm>
        </p:spPr>
        <p:txBody>
          <a:bodyPr>
            <a:normAutofit/>
          </a:bodyPr>
          <a:lstStyle/>
          <a:p>
            <a:pPr marL="354012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2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19. 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 se fac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legile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6450" lvl="0" indent="-452438" algn="just">
              <a:buFont typeface="+mj-lt"/>
              <a:buAutoNum type="alphaLcPeriod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Demnitarul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o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compunea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806450" lvl="0" indent="-452438" algn="just">
              <a:buFont typeface="+mj-lt"/>
              <a:buAutoNum type="alphaLcPeriod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Demnitarul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o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cerceta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consulta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806450" lvl="0" indent="-452438" algn="just">
              <a:buFont typeface="+mj-lt"/>
              <a:buAutoNum type="alphaLcPeriod"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Ministrul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externe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îmbunătățea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806450" indent="-452438" algn="just">
              <a:buFont typeface="+mj-lt"/>
              <a:buAutoNum type="alphaLcPeriod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PM o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desăvârșea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806450" indent="-452438" algn="just">
              <a:buFont typeface="+mj-lt"/>
              <a:buAutoNum type="alphaLcPeriod"/>
            </a:pPr>
            <a:endParaRPr lang="ro-RO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 startAt="20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Despre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firea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oamenilor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apropie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Învățătura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face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diferența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 algn="just">
              <a:buFont typeface="+mj-lt"/>
              <a:buAutoNum type="arabicPeriod" startAt="20"/>
            </a:pP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just">
              <a:buFont typeface="+mj-lt"/>
              <a:buAutoNum type="arabicPeriod" startAt="20"/>
            </a:pP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Inteligența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Prostia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se pot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preschimba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endParaRPr lang="en-US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29978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200C68-AEA7-2A27-878F-1FAF65F04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316" y="202100"/>
            <a:ext cx="6915585" cy="1330841"/>
          </a:xfrm>
        </p:spPr>
        <p:txBody>
          <a:bodyPr>
            <a:normAutofit/>
          </a:bodyPr>
          <a:lstStyle/>
          <a:p>
            <a:pPr algn="ctr"/>
            <a:r>
              <a:rPr lang="ro-RO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Din învățăturile lui Confucius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99F68-8E06-8F6F-EAD0-CDA5F9041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316" y="2263936"/>
            <a:ext cx="5938684" cy="391777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Lemnul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putred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modelat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constituie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zicere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înţeleaptă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Confucius,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spusă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vârstei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venerabile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completează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selecționării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predilecție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elementelor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talentate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genetic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nepătate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moral.</a:t>
            </a:r>
            <a:endParaRPr lang="ro-RO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orice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faci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grăbeşti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alergi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câştiguri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ușoare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o-RO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“Cine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omenos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nu-i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niciodată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neliniştit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cine-i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înţelept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nu-</a:t>
            </a:r>
            <a:r>
              <a:rPr lang="ro-RO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niciodată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descumpănit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cine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curajos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nu-i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niciodată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temător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“.</a:t>
            </a:r>
          </a:p>
          <a:p>
            <a:pPr algn="just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aceasta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Confucius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consideră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omenia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înţelepciunea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curajul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trei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virtuți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 se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leagă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reciproc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Înţelepciunea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conduce la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cunoașterea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omeniei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curajul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practicarea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acesteia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Virtutea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rădăcina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rădăcină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ramuri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Confucius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accentuează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importanţa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primordială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rădăcinii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face o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analogie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omul,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relevând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s-a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,,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ramurile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înfloresc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algn="just"/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Înţeleptul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virtuos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schimbe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lumea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se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alătură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adepții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virtuții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omeniei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US" sz="11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BD7097-0554-F69D-705E-9F7D9BB15E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9367" y="2348643"/>
            <a:ext cx="4788505" cy="3428456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537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1" name="Rectangle 1127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380997" y="381001"/>
            <a:ext cx="6858001" cy="6095995"/>
          </a:xfrm>
          <a:prstGeom prst="rect">
            <a:avLst/>
          </a:prstGeom>
          <a:ln>
            <a:noFill/>
          </a:ln>
          <a:effectLst>
            <a:outerShdw blurRad="381000" dist="101600" sx="99000" sy="99000" algn="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1BF1D5-5397-84B2-CAEB-F2196641C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821" y="4544704"/>
            <a:ext cx="5860024" cy="1811645"/>
          </a:xfrm>
        </p:spPr>
        <p:txBody>
          <a:bodyPr anchor="ctr">
            <a:normAutofit/>
          </a:bodyPr>
          <a:lstStyle/>
          <a:p>
            <a:pPr algn="ctr"/>
            <a:r>
              <a:rPr lang="ro-RO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Din învățăturile lui Confucius</a:t>
            </a:r>
            <a:endParaRPr lang="en-US" sz="3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 descr="Language Log » Oldest manuscript of the Confucian Analects discovered in  Japan">
            <a:extLst>
              <a:ext uri="{FF2B5EF4-FFF2-40B4-BE49-F238E27FC236}">
                <a16:creationId xmlns:a16="http://schemas.microsoft.com/office/drawing/2014/main" id="{15A3E900-2C94-2ECF-8059-F340E8979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26"/>
          <a:stretch>
            <a:fillRect/>
          </a:stretch>
        </p:blipFill>
        <p:spPr bwMode="auto">
          <a:xfrm>
            <a:off x="-1" y="10"/>
            <a:ext cx="6096001" cy="411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83CEB-03F5-EB05-4298-D47D071C5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2476" y="345954"/>
            <a:ext cx="5761703" cy="6166087"/>
          </a:xfrm>
        </p:spPr>
        <p:txBody>
          <a:bodyPr anchor="ctr">
            <a:normAutofit lnSpcReduction="10000"/>
          </a:bodyPr>
          <a:lstStyle/>
          <a:p>
            <a:pPr marL="0" indent="0" algn="just">
              <a:buNone/>
            </a:pP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tălmăcirea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ideilor</a:t>
            </a:r>
            <a:r>
              <a:rPr lang="ro-RO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Confucius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apelează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faptele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Celor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cinci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împărați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înțelepți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din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istoria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Chinei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arătând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doreau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pilduiască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natura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virtuții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străduiau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întâi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să-şi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conducă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regatele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dorind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să-şi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conducă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regatele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întâi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făceau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ordine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familiile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lor;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dorind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să-și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facă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ordine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familiile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lor,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întâi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autoeducau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dorind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autoeduce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întâi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își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îndreptau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sufletul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dorind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să-şi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îndrepte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sufletul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întâi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căutau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aibă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intenții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sincere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dorind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aibă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intenţii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sincere,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întâi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căutau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adevărata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cunoaştere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sufletesc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buNone/>
            </a:pP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265113" algn="just">
              <a:buNone/>
            </a:pPr>
            <a:r>
              <a:rPr lang="en-US" sz="1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gândurile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fiindu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-le sincere,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sufletele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 se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îndreptau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265113" algn="just">
              <a:buNone/>
            </a:pP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sufletele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fiindu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-le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îndreptate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puteau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autoeduca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265113" algn="just">
              <a:buNone/>
            </a:pP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autoeducându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-se,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familiile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lor se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făcea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ordine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lvl="0" indent="265113" algn="just">
              <a:buNone/>
            </a:pPr>
            <a:r>
              <a:rPr lang="ro-RO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făcând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ordine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familiile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lor,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regatele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erau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conduse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cum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lvl="0" indent="265113" algn="just">
              <a:buNone/>
            </a:pPr>
            <a:r>
              <a:rPr lang="ro-RO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regatele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conduse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cum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lumea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bucura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pace,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bună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înţelegere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prosperitate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fericire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1140342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95" name="Rectangle 12294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7" name="Freeform: Shape 12296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0A6C9D-7EB1-D536-3B8C-5B7EC89E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824" y="299932"/>
            <a:ext cx="9392421" cy="1330841"/>
          </a:xfrm>
        </p:spPr>
        <p:txBody>
          <a:bodyPr>
            <a:normAutofit/>
          </a:bodyPr>
          <a:lstStyle/>
          <a:p>
            <a:r>
              <a:rPr lang="ro-RO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Din învățăturile lui Confucius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0674B-9CF6-4392-8FA9-8BBDACF7D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142" y="2198362"/>
            <a:ext cx="6263148" cy="465963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educație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transformă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mergând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direcția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morală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Pornind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propriul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o-RO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Confucius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distinge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şapte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trepte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omului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înțelegerea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existențială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vieții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/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la 15 ani,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îţi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seama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importanței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învăţăturii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muncii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/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30 de ani,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atingi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manifeşti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eficient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cariera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profesională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aleasă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/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40 de ani,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distingi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adevăratul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înțeles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vorbelor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altora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de a nu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influențat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aceştia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/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50 de ani,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poți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conduce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înțelept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alţii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/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60 de ani,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conştientizezi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soarta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hărăzită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/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70 de ani,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bucuri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împliniri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laşi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urmaşilor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-ai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realizat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/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la 80 de ani,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trăiești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mulțumind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Cerului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armonie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natura.</a:t>
            </a:r>
          </a:p>
          <a:p>
            <a:endParaRPr lang="en-US" sz="1300" dirty="0"/>
          </a:p>
        </p:txBody>
      </p:sp>
      <p:pic>
        <p:nvPicPr>
          <p:cNvPr id="12290" name="Picture 2" descr="Taipei Confucius Temple - Wikipedia">
            <a:extLst>
              <a:ext uri="{FF2B5EF4-FFF2-40B4-BE49-F238E27FC236}">
                <a16:creationId xmlns:a16="http://schemas.microsoft.com/office/drawing/2014/main" id="{F953E861-125B-8E73-22AC-C312A71DF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19367" y="2530550"/>
            <a:ext cx="4788505" cy="306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9" name="Freeform: Shape 12298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2342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90786E-B72D-4C32-BDCE-A170B0078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46F2E7-848F-4A6C-A098-4764FDEA7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E6AC3B-CA59-1843-1F3E-BDE40F91378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t="20213"/>
          <a:stretch>
            <a:fillRect/>
          </a:stretch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155F43-67A1-51D9-503F-A64E23F76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16" y="118073"/>
            <a:ext cx="3163530" cy="2074520"/>
          </a:xfrm>
        </p:spPr>
        <p:txBody>
          <a:bodyPr anchor="t">
            <a:normAutofit/>
          </a:bodyPr>
          <a:lstStyle/>
          <a:p>
            <a:r>
              <a:rPr lang="ro-RO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 scurt...</a:t>
            </a:r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F9F60-0792-651A-6B08-EAA806567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9936" y="1140542"/>
            <a:ext cx="5170861" cy="5024285"/>
          </a:xfrm>
        </p:spPr>
        <p:txBody>
          <a:bodyPr>
            <a:noAutofit/>
          </a:bodyPr>
          <a:lstStyle/>
          <a:p>
            <a:pPr algn="just"/>
            <a:r>
              <a:rPr lang="ro-RO" sz="1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Confucius a dezvoltat și promovat cunoașterea prin etică și moralitate.</a:t>
            </a:r>
          </a:p>
          <a:p>
            <a:pPr algn="just"/>
            <a:r>
              <a:rPr lang="ro-RO" sz="1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Confucius a abordat rațional studierea naturii și a tuturor lucrurilor cu efecte pozitive asupra dezvoltării științelor în China antică.</a:t>
            </a:r>
          </a:p>
          <a:p>
            <a:pPr algn="just"/>
            <a:r>
              <a:rPr lang="ro-RO" sz="1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Confucius a</a:t>
            </a:r>
            <a:r>
              <a:rPr lang="en-US" sz="1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avut</a:t>
            </a:r>
            <a:r>
              <a:rPr lang="ro-RO" sz="1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viziune holistică asupra fenomenelor naturale pentru o conviețuire în armonie</a:t>
            </a:r>
            <a:r>
              <a:rPr lang="en-US" sz="1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1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prin promovarea oamenilor ca parte a ecosistemului.</a:t>
            </a:r>
          </a:p>
          <a:p>
            <a:pPr algn="just"/>
            <a:r>
              <a:rPr lang="ro-RO" sz="1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Confucius, prin </a:t>
            </a:r>
            <a:r>
              <a:rPr lang="en-US" sz="1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o-RO" sz="1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bunele maniere</a:t>
            </a:r>
            <a:r>
              <a:rPr lang="en-US" sz="1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o-RO" sz="1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și a ordinii</a:t>
            </a:r>
            <a:r>
              <a:rPr lang="en-US" sz="1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1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 interacțiunea cu materialele</a:t>
            </a:r>
            <a:r>
              <a:rPr lang="en-US" sz="1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1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influențat alchimia chineză și studiul proprietății substanțelor pentru medicină.</a:t>
            </a:r>
          </a:p>
          <a:p>
            <a:pPr algn="just"/>
            <a:r>
              <a:rPr lang="ro-RO" sz="1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Confucius a promovat studiul intens și respectul pentru educație, elemente care au contribuit la succesul de mai târziu al științelor exacte.</a:t>
            </a:r>
          </a:p>
          <a:p>
            <a:pPr algn="just"/>
            <a:r>
              <a:rPr lang="ro-RO" sz="1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Confucius a promovat și susținut o abordare sistematică, etică și observativă a naturii susținând cunoașterea și importanța educației</a:t>
            </a:r>
            <a:r>
              <a:rPr lang="ro-RO" sz="1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909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07B7DC-D87C-B8B4-FC75-B9210F401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ro-RO" sz="5400">
                <a:latin typeface="Times New Roman" panose="02020603050405020304" pitchFamily="18" charset="0"/>
                <a:cs typeface="Times New Roman" panose="02020603050405020304" pitchFamily="18" charset="0"/>
              </a:rPr>
              <a:t>Bibliografie</a:t>
            </a:r>
            <a:endParaRPr lang="en-US" sz="5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0BAC6-9F5D-1649-B368-62A89F4CF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662" y="2909771"/>
            <a:ext cx="4243589" cy="3320668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Ion Buzatu: “Via</a:t>
            </a:r>
            <a:r>
              <a:rPr lang="ro-RO" sz="200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o-RO" sz="2000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i g</a:t>
            </a:r>
            <a:r>
              <a:rPr lang="ro-RO" sz="2000">
                <a:latin typeface="Times New Roman" panose="02020603050405020304" pitchFamily="18" charset="0"/>
                <a:cs typeface="Times New Roman" panose="02020603050405020304" pitchFamily="18" charset="0"/>
              </a:rPr>
              <a:t>â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ndirea lui Confucius”, Meteor Press, 2009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Max Weber: “Analecte”, Cartex, 2025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Confucius: “Analectele lui </a:t>
            </a:r>
            <a:r>
              <a:rPr lang="ro-RO" sz="20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onfucius”, Traducere Xu Wende, Ideea European</a:t>
            </a:r>
            <a:r>
              <a:rPr lang="ro-RO" sz="200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2022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Confucius: “Cartea c</a:t>
            </a:r>
            <a:r>
              <a:rPr lang="ro-RO" sz="2000">
                <a:latin typeface="Times New Roman" panose="02020603050405020304" pitchFamily="18" charset="0"/>
                <a:cs typeface="Times New Roman" panose="02020603050405020304" pitchFamily="18" charset="0"/>
              </a:rPr>
              <a:t>â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ntecelor”, Traducere Xu Wende, Ideea European</a:t>
            </a:r>
            <a:r>
              <a:rPr lang="ro-RO" sz="200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2022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4FB7A4-28EA-0DA0-C746-D3D6CA517D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482" r="19804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04178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6" name="Rectangle 1035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onfucius Temple, Beijing - TimesTravel">
            <a:extLst>
              <a:ext uri="{FF2B5EF4-FFF2-40B4-BE49-F238E27FC236}">
                <a16:creationId xmlns:a16="http://schemas.microsoft.com/office/drawing/2014/main" id="{B879C0FD-20EF-6470-B394-B569E6EEA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>
            <a:fillRect/>
          </a:stretch>
        </p:blipFill>
        <p:spPr bwMode="auto">
          <a:xfrm>
            <a:off x="20" y="-22"/>
            <a:ext cx="12191977" cy="685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Rectangle 1036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BBC7BD-FF5B-F3C7-6122-88B6DE42C4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8473" y="102692"/>
            <a:ext cx="8628353" cy="1126339"/>
          </a:xfrm>
        </p:spPr>
        <p:txBody>
          <a:bodyPr anchor="t">
            <a:normAutofit/>
          </a:bodyPr>
          <a:lstStyle/>
          <a:p>
            <a:pPr algn="l"/>
            <a:r>
              <a:rPr lang="ro-RO" sz="5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Vă mulțumesc pentru atenție!</a:t>
            </a:r>
            <a:endParaRPr lang="en-US" sz="5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491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Slide Background">
            <a:extLst>
              <a:ext uri="{FF2B5EF4-FFF2-40B4-BE49-F238E27FC236}">
                <a16:creationId xmlns:a16="http://schemas.microsoft.com/office/drawing/2014/main" id="{649C91A9-84E7-4BF0-9026-62F01380D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006219-7965-DD3D-1F97-7CEBBD6F6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584" y="381001"/>
            <a:ext cx="4724598" cy="1708242"/>
          </a:xfrm>
        </p:spPr>
        <p:txBody>
          <a:bodyPr anchor="ctr">
            <a:normAutofit/>
          </a:bodyPr>
          <a:lstStyle/>
          <a:p>
            <a:r>
              <a:rPr lang="en-US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Copil</a:t>
            </a:r>
            <a:r>
              <a:rPr lang="ro-RO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ăria și tinerețea</a:t>
            </a:r>
            <a:endParaRPr lang="en-US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05554-FA4A-6135-5742-216D0771C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364" y="1700980"/>
            <a:ext cx="4924818" cy="4558762"/>
          </a:xfrm>
        </p:spPr>
        <p:txBody>
          <a:bodyPr anchor="ctr">
            <a:normAutofit/>
          </a:bodyPr>
          <a:lstStyle/>
          <a:p>
            <a:pPr algn="just"/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Confucius s-a născut într-o familie de oameni educați, cărturari, cu admirație față de strămoși. În casa unuia dintre ei, pe un tripoid – considerat un semn al destinului, era gravată inscripția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mergi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țanțoș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drum.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accepți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modestie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funcția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oferită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care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îndeplinești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ro-R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umilință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sinceritate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întotdeauna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să-ți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respecți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strămoșii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prefaț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ând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ne-a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lăsat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Confucius;</a:t>
            </a:r>
          </a:p>
          <a:p>
            <a:pPr algn="just"/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Străbunicul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bunicul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tatăl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deținut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dreg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tori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importante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guvernatori de districte cu atribuții în administrația civilă și în apărare militară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[1];</a:t>
            </a:r>
          </a:p>
          <a:p>
            <a:pPr algn="just"/>
            <a:r>
              <a:rPr lang="ro-R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Tatăl său – Shu Lianghe 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(Șu Liang hă) cunoscut și sub numele de Kang Ge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 fapte de curaj și inteligență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s-a bucurat de o mare reputație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Mama lu Confucius, Yan Zhengzai (Ian Cengțai) fiică de cărturar s-a căsătorit la vârsta de 13 ani cu tatăl lui Confucius trecut de 60 de ani.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1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B47378D-AD27-45D0-8C1C-5B1098DCC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0"/>
            <a:ext cx="6781799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77800" dist="215900" dir="8520000" sx="94000" sy="94000" algn="t" rotWithShape="0">
              <a:srgbClr val="000000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9F5539-00D2-802D-D734-06B6ABFD75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1838"/>
          <a:stretch>
            <a:fillRect/>
          </a:stretch>
        </p:blipFill>
        <p:spPr>
          <a:xfrm>
            <a:off x="7354528" y="0"/>
            <a:ext cx="4837471" cy="683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393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68A0C0-3025-AB57-3F7A-63B28C878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7345" y="435173"/>
            <a:ext cx="6251110" cy="1783080"/>
          </a:xfrm>
        </p:spPr>
        <p:txBody>
          <a:bodyPr anchor="b">
            <a:normAutofit/>
          </a:bodyPr>
          <a:lstStyle/>
          <a:p>
            <a:pPr algn="ctr"/>
            <a:r>
              <a:rPr lang="en-US" sz="4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Copil</a:t>
            </a:r>
            <a:r>
              <a:rPr lang="ro-RO" sz="4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ăria și tinerețea</a:t>
            </a:r>
            <a:endParaRPr lang="en-US" sz="4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F2160E-B33A-9A94-6934-99301DFEEF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1" r="7057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0A88CA-EB3B-C33E-9704-5019E5907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algn="just"/>
            <a:r>
              <a:rPr lang="ro-RO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Confucius s-a născut într-o zonă a muntelui Niqin</a:t>
            </a:r>
            <a:r>
              <a:rPr lang="ro-RO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identificată, în grabă de părinții săi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o-RO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Izvorul </a:t>
            </a:r>
            <a:r>
              <a:rPr lang="ro-RO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din grota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arida</a:t>
            </a:r>
            <a:r>
              <a:rPr lang="ro-RO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locul de naștere a lui Confucius, </a:t>
            </a:r>
            <a:r>
              <a:rPr lang="ro-RO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curge și astăzi fiind mărturie și simbol al nașterii și nemuririi lui Confucius [1]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“Data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nașterii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Confucius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consemnată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fi 27 august 551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Î.H.,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cel de-al 21-lea al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domniei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regelui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Ling al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dinastiei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Zhen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cel de-al 22-lea an al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domniei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principelui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Xiang, al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principatului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Lu ” [1]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Tatăl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Confucius i-a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numele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strămoșesc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familie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Kang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numele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legat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locul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nașterii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muntele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Niqin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stilizându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-l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Zong Ni </a:t>
            </a:r>
            <a:r>
              <a:rPr lang="ro-RO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doilea</a:t>
            </a:r>
            <a:r>
              <a:rPr lang="ro-RO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nume de la muntele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Niqin</a:t>
            </a:r>
            <a:r>
              <a:rPr lang="ro-RO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600083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1" name="Slide Background">
            <a:extLst>
              <a:ext uri="{FF2B5EF4-FFF2-40B4-BE49-F238E27FC236}">
                <a16:creationId xmlns:a16="http://schemas.microsoft.com/office/drawing/2014/main" id="{649C91A9-84E7-4BF0-9026-62F01380D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8C77C5-DCF4-BE77-275D-3264D58C1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95" y="163744"/>
            <a:ext cx="4734430" cy="1708242"/>
          </a:xfrm>
        </p:spPr>
        <p:txBody>
          <a:bodyPr anchor="ctr">
            <a:normAutofit/>
          </a:bodyPr>
          <a:lstStyle/>
          <a:p>
            <a:r>
              <a:rPr lang="en-US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Copil</a:t>
            </a:r>
            <a:r>
              <a:rPr lang="ro-RO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ăria și tinerețea</a:t>
            </a:r>
            <a:endParaRPr lang="en-US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D95552-0E03-B29E-E0B4-2C60307AB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194" y="1772153"/>
            <a:ext cx="5039231" cy="3769834"/>
          </a:xfrm>
        </p:spPr>
        <p:txBody>
          <a:bodyPr anchor="ctr">
            <a:normAutofit/>
          </a:bodyPr>
          <a:lstStyle/>
          <a:p>
            <a:pPr algn="just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vârsta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3 ani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își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pierde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tatăl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întoarce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casa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bunicilor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materni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la care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</a:t>
            </a:r>
            <a:r>
              <a:rPr lang="ro-R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5 ani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învață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complicatele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hieroglife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chinezești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la 12-13 ani era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apreciat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cunoștiințele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acumulate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talentul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muzical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dragostea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față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străbuni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înțelepți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deprinderi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insuflate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mama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bunicul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istovitoare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susținerea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familiel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aduce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decesul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timpuriu</a:t>
            </a:r>
            <a:r>
              <a:rPr lang="ro-R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 de ani,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mamei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odihnesc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veșnicia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părinții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s-a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construit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Templu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memorial, loc de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venerație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pelerinaj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1600" dirty="0"/>
          </a:p>
        </p:txBody>
      </p:sp>
      <p:sp>
        <p:nvSpPr>
          <p:cNvPr id="1052" name="Rectangle 1051">
            <a:extLst>
              <a:ext uri="{FF2B5EF4-FFF2-40B4-BE49-F238E27FC236}">
                <a16:creationId xmlns:a16="http://schemas.microsoft.com/office/drawing/2014/main" id="{9B47378D-AD27-45D0-8C1C-5B1098DCC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0"/>
            <a:ext cx="6781799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77800" dist="215900" dir="8520000" sx="94000" sy="94000" algn="t" rotWithShape="0">
              <a:srgbClr val="000000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E147B1-4009-C107-03B1-EDDE7E813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48712"/>
            <a:ext cx="5334197" cy="356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501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3BA513B0-82FF-4F41-8178-885375D1C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Oldest Japanese Manuscript on Confucius Teachings Confirmed | Ancient  Origins">
            <a:extLst>
              <a:ext uri="{FF2B5EF4-FFF2-40B4-BE49-F238E27FC236}">
                <a16:creationId xmlns:a16="http://schemas.microsoft.com/office/drawing/2014/main" id="{441A8957-B6BE-5D01-631C-5002F72D1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06" r="-1" b="19397"/>
          <a:stretch>
            <a:fillRect/>
          </a:stretch>
        </p:blipFill>
        <p:spPr bwMode="auto">
          <a:xfrm>
            <a:off x="-1" y="10"/>
            <a:ext cx="12228129" cy="3823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57" name="Group 2056">
            <a:extLst>
              <a:ext uri="{FF2B5EF4-FFF2-40B4-BE49-F238E27FC236}">
                <a16:creationId xmlns:a16="http://schemas.microsoft.com/office/drawing/2014/main" id="{93DB8501-F9F2-4ACD-B56A-9019CD50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2987478"/>
            <a:ext cx="12228128" cy="1828800"/>
            <a:chOff x="-305" y="2987478"/>
            <a:chExt cx="12188952" cy="1828800"/>
          </a:xfrm>
        </p:grpSpPr>
        <p:sp>
          <p:nvSpPr>
            <p:cNvPr id="2058" name="Freeform: Shape 2057">
              <a:extLst>
                <a:ext uri="{FF2B5EF4-FFF2-40B4-BE49-F238E27FC236}">
                  <a16:creationId xmlns:a16="http://schemas.microsoft.com/office/drawing/2014/main" id="{DD03A94A-ADF5-4334-86B1-DBA5F70ACD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9" name="Freeform: Shape 2058">
              <a:extLst>
                <a:ext uri="{FF2B5EF4-FFF2-40B4-BE49-F238E27FC236}">
                  <a16:creationId xmlns:a16="http://schemas.microsoft.com/office/drawing/2014/main" id="{385A18E1-CBE3-4BBD-B1B7-CDBCA685E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0" name="Freeform: Shape 2059">
              <a:extLst>
                <a:ext uri="{FF2B5EF4-FFF2-40B4-BE49-F238E27FC236}">
                  <a16:creationId xmlns:a16="http://schemas.microsoft.com/office/drawing/2014/main" id="{133EDCAA-1D6C-4710-9DA1-C7FC946D8E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2061" name="Freeform: Shape 2060">
              <a:extLst>
                <a:ext uri="{FF2B5EF4-FFF2-40B4-BE49-F238E27FC236}">
                  <a16:creationId xmlns:a16="http://schemas.microsoft.com/office/drawing/2014/main" id="{3916FBF2-1CC9-460D-A42B-FB77E515E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0FE0753-BAED-09EC-BA59-9722813F8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85" y="4200452"/>
            <a:ext cx="5021782" cy="1509931"/>
          </a:xfrm>
        </p:spPr>
        <p:txBody>
          <a:bodyPr>
            <a:normAutofit/>
          </a:bodyPr>
          <a:lstStyle/>
          <a:p>
            <a:pPr algn="ctr"/>
            <a:r>
              <a:rPr lang="en-US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Copil</a:t>
            </a:r>
            <a:r>
              <a:rPr lang="ro-RO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ăria și tinerețea</a:t>
            </a:r>
            <a:endParaRPr lang="en-US" sz="3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9997A-FAFC-C300-AA06-86E4CAF27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5551" y="3706761"/>
            <a:ext cx="6298293" cy="3453345"/>
          </a:xfrm>
        </p:spPr>
        <p:txBody>
          <a:bodyPr anchor="ctr">
            <a:normAutofit/>
          </a:bodyPr>
          <a:lstStyle/>
          <a:p>
            <a:pPr algn="just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Despre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Confucius</a:t>
            </a:r>
            <a:r>
              <a:rPr lang="ro-R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s-a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scris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postum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12-13 ani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devenise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apreciat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cunoștiințele acumulate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talentul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său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muzical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”;</a:t>
            </a:r>
            <a:endParaRPr lang="ro-RO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Mama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bunicul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său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l-au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educat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spiritul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dragostei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respectului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față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străbuni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l-au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îndemnat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studieze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domeniile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istoriei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arheologiei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“Cartea </a:t>
            </a:r>
            <a:r>
              <a:rPr lang="ro-R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chimărilor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;</a:t>
            </a:r>
            <a:endParaRPr lang="ro-RO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asemenea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s-a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insuflat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strămoși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înțelepți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responsabilitatea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duce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departe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tradiția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familiei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Bef>
                <a:spcPts val="0"/>
              </a:spcBef>
            </a:pP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Moartea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mamei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sale,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la 17 ani nu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numai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ducă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modest,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muncească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abandoneze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studiu</a:t>
            </a:r>
            <a:r>
              <a:rPr lang="ro-R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Așa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face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devine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păstor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un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latifundiar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căruia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condiționează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angajarea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accesul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colecția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cărți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7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176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C3C333-EE13-A356-5248-0252B7293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638089"/>
            <a:ext cx="5226730" cy="1476801"/>
          </a:xfrm>
        </p:spPr>
        <p:txBody>
          <a:bodyPr anchor="b">
            <a:normAutofit/>
          </a:bodyPr>
          <a:lstStyle/>
          <a:p>
            <a:r>
              <a:rPr lang="ro-RO" sz="4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Opera lui Confucius</a:t>
            </a:r>
            <a:endParaRPr lang="en-US" sz="4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157F79-68D0-C28D-E3B6-7BFFF7F678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" y="1088467"/>
            <a:ext cx="5458968" cy="4681065"/>
          </a:xfrm>
          <a:prstGeom prst="rect">
            <a:avLst/>
          </a:prstGeom>
        </p:spPr>
      </p:pic>
      <p:sp>
        <p:nvSpPr>
          <p:cNvPr id="16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72558B-8BB2-2313-6DAF-1155EC8A18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128" y="2391156"/>
            <a:ext cx="4818888" cy="4448556"/>
          </a:xfrm>
        </p:spPr>
        <p:txBody>
          <a:bodyPr anchor="t"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Accesul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cărțile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latifundiarului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pozitia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păstor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vite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ales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inteligența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îi permit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tânărului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Confucius </a:t>
            </a:r>
            <a:r>
              <a:rPr lang="ro-RO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să-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ro-RO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clarifice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consolideze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concepția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despre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</a:t>
            </a:r>
            <a:r>
              <a:rPr lang="ro-RO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și viață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Sesizează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inechitatea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relațiilor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subordonare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muncă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o-RO" sz="1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firmă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nevoia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considera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condiți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corecte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tratament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uman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relația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stăpân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subordonat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o-RO" sz="1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pronunță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împotriva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subordănării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stratificării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1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Renunță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instrumentul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putere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-i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fusese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încredințat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mic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slujbaș</a:t>
            </a:r>
            <a:r>
              <a:rPr lang="ro-RO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o-RO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abandonarea biciului</a:t>
            </a:r>
            <a:r>
              <a:rPr lang="ro-RO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</a:t>
            </a:r>
            <a:endParaRPr lang="ro-RO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propune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celorlalți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paznici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vite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acționeze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împreună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ridice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colibe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aibă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program, de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masă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sz="1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nițiază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ucenicii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precum: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zidar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lemnar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arca</a:t>
            </a:r>
            <a:r>
              <a:rPr lang="ro-RO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ș,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etc.</a:t>
            </a:r>
          </a:p>
          <a:p>
            <a:endParaRPr lang="en-US" sz="1500" dirty="0"/>
          </a:p>
        </p:txBody>
      </p:sp>
      <p:sp>
        <p:nvSpPr>
          <p:cNvPr id="4" name="AutoShape 2" descr="Feng Dao and the Printing of the Nine Confucian Classics – Amazing Bible  Timeline with World History">
            <a:extLst>
              <a:ext uri="{FF2B5EF4-FFF2-40B4-BE49-F238E27FC236}">
                <a16:creationId xmlns:a16="http://schemas.microsoft.com/office/drawing/2014/main" id="{3471DE52-B8B7-5667-920F-AA182A35C8D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088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509155-554A-CED6-C4D2-7872A7D9F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pPr algn="ctr"/>
            <a:r>
              <a:rPr lang="ro-RO" sz="4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Opera lui Confucius</a:t>
            </a:r>
            <a:endParaRPr lang="en-US" sz="4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05" name="Rectangle 4104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7" name="Rectangle 4106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BB6F1-EDFA-A531-0F59-58F0DCB45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810" y="2389218"/>
            <a:ext cx="5577913" cy="4035880"/>
          </a:xfrm>
        </p:spPr>
        <p:txBody>
          <a:bodyPr anchor="ctr">
            <a:normAutofit lnSpcReduction="10000"/>
          </a:bodyPr>
          <a:lstStyle/>
          <a:p>
            <a:pPr algn="just"/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Evolueaz</a:t>
            </a:r>
            <a:r>
              <a:rPr lang="ro-RO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 prin înțelepciune, prin respectul celor care  îl ascultau dar și prin umilințe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Își dezvoltă profesia ca sursă de trai printr-o crescătorie de iepuri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o-RO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Continuă și studiile de istorie, literatură, ritualuri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o-R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o-RO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Muzica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îi devine o constantă preocupare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Cântă la clopoței, gonguri, la țiteră atingând perfecțiunea și atrăgând aprecierea muzicienilor de la Curtea Regală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o-RO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20 de ani Confucius devine un om instruit, cu maniere cuviincioase, cu fapte, gesturi binevoitoare și comportare politicoasă și decentă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[2];</a:t>
            </a:r>
          </a:p>
          <a:p>
            <a:pPr algn="just"/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comportă permanent </a:t>
            </a:r>
            <a:r>
              <a:rPr lang="ro-RO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ro-RO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buna cuviință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o-RO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o-RO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Era calm, controlat, demn, de ceremonialul de la Curtea Imperială.</a:t>
            </a:r>
            <a:endParaRPr lang="en-US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300" dirty="0"/>
          </a:p>
        </p:txBody>
      </p:sp>
      <p:pic>
        <p:nvPicPr>
          <p:cNvPr id="4098" name="Picture 2" descr="CHINESE EMPERORS AND IMPERIAL RULE IN CHINA | Facts and Details">
            <a:extLst>
              <a:ext uri="{FF2B5EF4-FFF2-40B4-BE49-F238E27FC236}">
                <a16:creationId xmlns:a16="http://schemas.microsoft.com/office/drawing/2014/main" id="{96C4A4BD-87BD-738C-5D05-57968F622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1532" y="2776980"/>
            <a:ext cx="5150277" cy="312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9" name="Rectangle 4108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027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utori">
            <a:extLst>
              <a:ext uri="{FF2B5EF4-FFF2-40B4-BE49-F238E27FC236}">
                <a16:creationId xmlns:a16="http://schemas.microsoft.com/office/drawing/2014/main" id="{2DFF4E1E-D3F0-B63F-24F6-B4E76AB97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9" r="7493" b="-2"/>
          <a:stretch>
            <a:fillRect/>
          </a:stretch>
        </p:blipFill>
        <p:spPr bwMode="auto">
          <a:xfrm>
            <a:off x="-1641986" y="10"/>
            <a:ext cx="5721484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F0A9D4-068D-28C4-A152-589F5B06D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>
            <a:normAutofit/>
          </a:bodyPr>
          <a:lstStyle/>
          <a:p>
            <a:pPr algn="ctr"/>
            <a:r>
              <a:rPr lang="ro-RO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Opera lui Confucius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D3606-B301-A09A-4A98-18162BA879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4150" y="1606773"/>
            <a:ext cx="5721484" cy="435133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o-RO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Exprima clar că </a:t>
            </a:r>
            <a:r>
              <a:rPr lang="ro-RO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patima pentru câștig constituie izvorul frământărilor sociale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o-RO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o-RO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funcție socială trebuie să permită desăvârșirea personalității celui care o obține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o-RO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Concluzia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nimic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se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realiza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 lume, nici în cea mai influentă funcție fără însușirile căpătate prin educație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o-RO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o-RO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 poate fi dobândită vreo împlinire totală decât printr-un studiu intens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Gândirea fără roadele cititului este stearpă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”;</a:t>
            </a:r>
            <a:endParaRPr lang="ro-RO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“Cel care conduce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puterea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virtu</a:t>
            </a:r>
            <a:r>
              <a:rPr lang="ro-RO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ii,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dobândită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educație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asemenea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Stelei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Polare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”: 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stă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locul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său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celelalte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stele i se </a:t>
            </a: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închină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”;</a:t>
            </a:r>
          </a:p>
          <a:p>
            <a:pPr algn="just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Confucius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spune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“La 15 ani am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început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toată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voința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învăț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La 30 de ani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crezul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meu era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deja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întemeiat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La 40, am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scăpat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îndoieli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La 50, au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aflat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</a:t>
            </a:r>
            <a:r>
              <a:rPr lang="ro-RO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Cerului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La 60 de ani,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înțelegeam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tot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auzeam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La 70 de ani,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încalc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Regulile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Legile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urmam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dorințele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inimii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  <a:p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741570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BBBC96-372E-88EB-52ED-6832B85C7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84" y="1540911"/>
            <a:ext cx="4861198" cy="741299"/>
          </a:xfrm>
        </p:spPr>
        <p:txBody>
          <a:bodyPr anchor="b">
            <a:normAutofit/>
          </a:bodyPr>
          <a:lstStyle/>
          <a:p>
            <a:r>
              <a:rPr lang="ro-RO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Opera lui Confucius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5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F3D12-32DA-002E-7506-43AC93976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142" y="2872899"/>
            <a:ext cx="4657527" cy="3320668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întrebat</a:t>
            </a:r>
            <a:r>
              <a:rPr lang="ro-RO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un Rege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fac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poporul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urmeze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supunere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o-RO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Confucius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răspunde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“Pe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urmează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Calea </a:t>
            </a:r>
            <a:r>
              <a:rPr lang="ro-RO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reaptă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o-RO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așezi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presus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o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aleg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cea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strâmbă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drepți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îndepărta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nedrepți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aduce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aproape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poporul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urma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Cărturaul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dedică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totul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Căii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drep</a:t>
            </a:r>
            <a:r>
              <a:rPr lang="ro-RO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nu, nu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merită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să-ți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dascăl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slujește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propriul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propriul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interes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nu-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atrage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dezaprobare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ură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credincios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ție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însuți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respectându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-l pe </a:t>
            </a:r>
            <a:r>
              <a:rPr lang="en-US" sz="1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celălalt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US" sz="1700" dirty="0"/>
          </a:p>
        </p:txBody>
      </p:sp>
      <p:pic>
        <p:nvPicPr>
          <p:cNvPr id="6146" name="Picture 2" descr="Image of Confucius, a portrait of the Chinese philosopher from a Korean by  Korean School (19th Century)">
            <a:extLst>
              <a:ext uri="{FF2B5EF4-FFF2-40B4-BE49-F238E27FC236}">
                <a16:creationId xmlns:a16="http://schemas.microsoft.com/office/drawing/2014/main" id="{CB5A2A69-2670-7060-4375-2F9F8CD4ED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1" b="19730"/>
          <a:stretch>
            <a:fillRect/>
          </a:stretch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335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</TotalTime>
  <Words>2243</Words>
  <Application>Microsoft Office PowerPoint</Application>
  <PresentationFormat>Widescreen</PresentationFormat>
  <Paragraphs>143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Meiryo</vt:lpstr>
      <vt:lpstr>Aptos</vt:lpstr>
      <vt:lpstr>Aptos Display</vt:lpstr>
      <vt:lpstr>Arial</vt:lpstr>
      <vt:lpstr>Calibri</vt:lpstr>
      <vt:lpstr>Times New Roman</vt:lpstr>
      <vt:lpstr>Wingdings</vt:lpstr>
      <vt:lpstr>Office Theme</vt:lpstr>
      <vt:lpstr>1_Office Theme</vt:lpstr>
      <vt:lpstr>Perenitatea învățăturilor lui Confucius</vt:lpstr>
      <vt:lpstr>Copilăria și tinerețea</vt:lpstr>
      <vt:lpstr>Copilăria și tinerețea</vt:lpstr>
      <vt:lpstr>Copilăria și tinerețea</vt:lpstr>
      <vt:lpstr>Copilăria și tinerețea</vt:lpstr>
      <vt:lpstr>Opera lui Confucius</vt:lpstr>
      <vt:lpstr>Opera lui Confucius</vt:lpstr>
      <vt:lpstr>Opera lui Confucius</vt:lpstr>
      <vt:lpstr>Opera lui Confucius</vt:lpstr>
      <vt:lpstr>Școala lui Confucius Confucius creatorul primei școli private din China, și din întreaga lume </vt:lpstr>
      <vt:lpstr>Școala lui Confucius</vt:lpstr>
      <vt:lpstr>Școala lui Confucius</vt:lpstr>
      <vt:lpstr>Școala lui Confucius         </vt:lpstr>
      <vt:lpstr>Din învățăturile lui Confucius</vt:lpstr>
      <vt:lpstr>Din învățăturile lui Confucius</vt:lpstr>
      <vt:lpstr>Din învățăturile lui Confucius</vt:lpstr>
      <vt:lpstr>Pe scurt...</vt:lpstr>
      <vt:lpstr>Bibliografie</vt:lpstr>
      <vt:lpstr>Vă mulțumesc pentru atenție!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Alexandra-Cristina BURDUŞEL (43847)</dc:creator>
  <cp:lastModifiedBy>Ecaterina Andronescu (24090)</cp:lastModifiedBy>
  <cp:revision>12</cp:revision>
  <cp:lastPrinted>2026-03-17T11:02:14Z</cp:lastPrinted>
  <dcterms:created xsi:type="dcterms:W3CDTF">2026-03-17T08:01:52Z</dcterms:created>
  <dcterms:modified xsi:type="dcterms:W3CDTF">2026-03-18T11:02:33Z</dcterms:modified>
</cp:coreProperties>
</file>